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9" r:id="rId3"/>
    <p:sldId id="265" r:id="rId4"/>
    <p:sldId id="261" r:id="rId5"/>
    <p:sldId id="266" r:id="rId6"/>
    <p:sldId id="268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AA"/>
    <a:srgbClr val="E7302A"/>
    <a:srgbClr val="8BB6D4"/>
    <a:srgbClr val="57A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84"/>
  </p:normalViewPr>
  <p:slideViewPr>
    <p:cSldViewPr snapToGrid="0" snapToObjects="1">
      <p:cViewPr varScale="1">
        <p:scale>
          <a:sx n="107" d="100"/>
          <a:sy n="107" d="100"/>
        </p:scale>
        <p:origin x="10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9D150-9FAB-A944-B96A-2ADF1E01043F}" type="datetimeFigureOut">
              <a:rPr lang="fr-FR" smtClean="0"/>
              <a:t>03/01/2025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6B09B-354B-A148-937E-D29176BDA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338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166D4B-2A9D-F94A-A68A-534C018CBE0B}"/>
              </a:ext>
            </a:extLst>
          </p:cNvPr>
          <p:cNvSpPr/>
          <p:nvPr userDrawn="1"/>
        </p:nvSpPr>
        <p:spPr>
          <a:xfrm>
            <a:off x="0" y="0"/>
            <a:ext cx="12192000" cy="6100997"/>
          </a:xfrm>
          <a:prstGeom prst="rect">
            <a:avLst/>
          </a:prstGeom>
          <a:solidFill>
            <a:srgbClr val="0078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9170370-D69D-4E40-993F-0987604D49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806247"/>
            <a:ext cx="9144000" cy="110529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du document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5EDDF3-AA0C-7C43-9079-65AAF00134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003612"/>
            <a:ext cx="9144000" cy="644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Sous-titre du document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F3EEEB-4FBA-6147-B70C-EB846C30A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94CABB7-A060-0B45-BCAA-8F1C79E58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652" y="149900"/>
            <a:ext cx="3492708" cy="3492708"/>
          </a:xfrm>
          <a:prstGeom prst="rect">
            <a:avLst/>
          </a:prstGeom>
        </p:spPr>
      </p:pic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FE5DF467-C215-1347-A48D-439BF760E2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21121" y="6356350"/>
            <a:ext cx="1064303" cy="36512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12/06/2024</a:t>
            </a:r>
            <a:endParaRPr lang="fr-FR" dirty="0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D00B61FE-61B8-284D-BD1B-8C63510F8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5462" y="6356350"/>
            <a:ext cx="628338" cy="365125"/>
          </a:xfrm>
        </p:spPr>
        <p:txBody>
          <a:bodyPr/>
          <a:lstStyle>
            <a:lvl1pPr>
              <a:defRPr/>
            </a:lvl1pPr>
          </a:lstStyle>
          <a:p>
            <a:endParaRPr lang="fr-FR" dirty="0"/>
          </a:p>
          <a:p>
            <a:fld id="{847E9686-A5F3-B847-B0B0-A7A01BC5B569}" type="slidenum">
              <a:rPr lang="fr-FR" smtClean="0"/>
              <a:pPr/>
              <a:t>‹N°›</a:t>
            </a:fld>
            <a:endParaRPr lang="fr-FR" dirty="0"/>
          </a:p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B5CA7C1-9123-403F-B73E-EFA0E6E393E1}"/>
              </a:ext>
            </a:extLst>
          </p:cNvPr>
          <p:cNvSpPr txBox="1"/>
          <p:nvPr userDrawn="1"/>
        </p:nvSpPr>
        <p:spPr>
          <a:xfrm>
            <a:off x="704539" y="6390937"/>
            <a:ext cx="3447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1" u="none" strike="noStrike" kern="1200" dirty="0">
                <a:solidFill>
                  <a:srgbClr val="0078AA"/>
                </a:solidFill>
                <a:effectLst/>
                <a:latin typeface="+mn-lt"/>
                <a:ea typeface="+mn-ea"/>
                <a:cs typeface="+mn-cs"/>
              </a:rPr>
              <a:t>The contents of this publication are the sole responsibility of </a:t>
            </a:r>
            <a:r>
              <a:rPr lang="en-US" sz="800" b="0" i="1" u="none" strike="noStrike" kern="1200" dirty="0" err="1">
                <a:solidFill>
                  <a:srgbClr val="0078AA"/>
                </a:solidFill>
                <a:effectLst/>
                <a:latin typeface="+mn-lt"/>
                <a:ea typeface="+mn-ea"/>
                <a:cs typeface="+mn-cs"/>
              </a:rPr>
              <a:t>InDiD</a:t>
            </a:r>
            <a:r>
              <a:rPr lang="en-US" sz="800" b="0" i="1" u="none" strike="noStrike" kern="1200" dirty="0">
                <a:solidFill>
                  <a:srgbClr val="0078AA"/>
                </a:solidFill>
                <a:effectLst/>
                <a:latin typeface="+mn-lt"/>
                <a:ea typeface="+mn-ea"/>
                <a:cs typeface="+mn-cs"/>
              </a:rPr>
              <a:t> Consortium and do not necessarily reflect the opinion of the European Union.</a:t>
            </a:r>
            <a:endParaRPr lang="fr-FR" sz="800" dirty="0">
              <a:solidFill>
                <a:srgbClr val="0078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F1634F-F815-A847-861B-171DB5B24649}"/>
              </a:ext>
            </a:extLst>
          </p:cNvPr>
          <p:cNvSpPr/>
          <p:nvPr userDrawn="1"/>
        </p:nvSpPr>
        <p:spPr>
          <a:xfrm>
            <a:off x="0" y="0"/>
            <a:ext cx="12192000" cy="6063521"/>
          </a:xfrm>
          <a:prstGeom prst="rect">
            <a:avLst/>
          </a:prstGeom>
          <a:solidFill>
            <a:srgbClr val="0078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EE93B7-614B-194E-8DCA-623547F76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23475"/>
            <a:ext cx="10515600" cy="1158537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l’intercalaire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DD0534-DBEC-0A47-85F7-87AAD4D522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21121" y="6356350"/>
            <a:ext cx="1064303" cy="36512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12/06/2024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AB33E8-4789-5041-861C-03FF1105A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8D9C5C-2AE6-2A4B-A245-E7C12D52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  <a:p>
            <a:r>
              <a:rPr lang="fr-FR" dirty="0"/>
              <a:t>|   </a:t>
            </a:r>
            <a:fld id="{847E9686-A5F3-B847-B0B0-A7A01BC5B569}" type="slidenum">
              <a:rPr lang="fr-FR" smtClean="0"/>
              <a:pPr/>
              <a:t>‹N°›</a:t>
            </a:fld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3501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B0FE9F-01EF-104C-9FBC-0A3326160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63188"/>
            <a:ext cx="10515600" cy="786123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0078AA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5EA949-2ACD-DA4D-9C13-B53932D865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903751"/>
            <a:ext cx="10515600" cy="41859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Texte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38992A-616C-174F-BBD2-7EA7183D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12/06/2024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96647E-4C74-344B-9519-AF1082E4A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B1A53E-BBD4-6948-8263-F81DC54C8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  <a:p>
            <a:fld id="{847E9686-A5F3-B847-B0B0-A7A01BC5B569}" type="slidenum">
              <a:rPr lang="fr-FR" smtClean="0"/>
              <a:pPr/>
              <a:t>‹N°›</a:t>
            </a:fld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487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29FFE4-AA05-CE45-BB3C-CC82E2738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7578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8AA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00DC9B-016F-874D-BF74-B272CC98CF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941376B-C2CC-1E47-91E1-DDACFB814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C58DB8F-87D9-144A-8D52-EA9E923FF3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48538" y="6356350"/>
            <a:ext cx="936886" cy="36512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12/06/2024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CEB90C-FD38-5A4C-A0C8-902A42CE8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FB674A9-E389-1F46-B635-44886E0D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  <a:p>
            <a:fld id="{847E9686-A5F3-B847-B0B0-A7A01BC5B569}" type="slidenum">
              <a:rPr lang="fr-FR" smtClean="0"/>
              <a:pPr/>
              <a:t>‹N°›</a:t>
            </a:fld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8846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A19334-378F-AC4D-857A-6D2D67555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8538" y="6356350"/>
            <a:ext cx="9368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200" b="0" i="0" u="none" strike="noStrike" smtClean="0">
                <a:solidFill>
                  <a:srgbClr val="0078AA"/>
                </a:solidFill>
                <a:effectLst/>
              </a:defRPr>
            </a:lvl1pPr>
          </a:lstStyle>
          <a:p>
            <a:r>
              <a:rPr lang="fr-FR"/>
              <a:t>12/06/2024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C15241-C211-2845-B553-7A13B0131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78AA"/>
                </a:solidFill>
              </a:defRPr>
            </a:lvl1pPr>
          </a:lstStyle>
          <a:p>
            <a:r>
              <a:rPr lang="fr-FR" dirty="0" err="1"/>
              <a:t>InDiD</a:t>
            </a:r>
            <a:r>
              <a:rPr lang="fr-FR" dirty="0"/>
              <a:t> – Infrastructure Digitale de Demain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294E34-E83E-6A41-8301-E4F7E5D76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5462" y="6356350"/>
            <a:ext cx="628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78AA"/>
                </a:solidFill>
              </a:defRPr>
            </a:lvl1pPr>
          </a:lstStyle>
          <a:p>
            <a:fld id="{847E9686-A5F3-B847-B0B0-A7A01BC5B569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48EA792-BD96-664C-9ECF-89E3EDF07DC0}"/>
              </a:ext>
            </a:extLst>
          </p:cNvPr>
          <p:cNvCxnSpPr/>
          <p:nvPr userDrawn="1"/>
        </p:nvCxnSpPr>
        <p:spPr>
          <a:xfrm>
            <a:off x="10872908" y="6469956"/>
            <a:ext cx="0" cy="144000"/>
          </a:xfrm>
          <a:prstGeom prst="line">
            <a:avLst/>
          </a:prstGeom>
          <a:ln w="12700">
            <a:solidFill>
              <a:srgbClr val="007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C8E83BEE-1760-3642-9D9E-572EF784BB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75" y="6190958"/>
            <a:ext cx="2039807" cy="22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5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3735B-ACAC-2A4D-8499-9E5052560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282" y="3407318"/>
            <a:ext cx="9144000" cy="1105290"/>
          </a:xfrm>
        </p:spPr>
        <p:txBody>
          <a:bodyPr/>
          <a:lstStyle/>
          <a:p>
            <a:r>
              <a:rPr lang="fr-FR" dirty="0"/>
              <a:t>Paris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90A7AFA-8579-014F-ADA5-E30959E68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2282" y="4681349"/>
            <a:ext cx="9144000" cy="1029169"/>
          </a:xfrm>
        </p:spPr>
        <p:txBody>
          <a:bodyPr/>
          <a:lstStyle/>
          <a:p>
            <a:r>
              <a:rPr lang="fr-FR"/>
              <a:t>Paris2Connect</a:t>
            </a:r>
          </a:p>
          <a:p>
            <a:r>
              <a:rPr lang="fr-FR"/>
              <a:t>Mathieu GARNIER (ATC)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8FF461-0D70-1B4A-BD2F-A4488C94F4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48538" y="6356350"/>
            <a:ext cx="936886" cy="365125"/>
          </a:xfrm>
        </p:spPr>
        <p:txBody>
          <a:bodyPr/>
          <a:lstStyle/>
          <a:p>
            <a:r>
              <a:rPr lang="fr-FR"/>
              <a:t>12/06/2024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3E5DCE-BF65-034E-A9F6-AC4A84AAD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2E95D8-3A7A-9F43-86F4-40523795E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23685" y="6356350"/>
            <a:ext cx="1730115" cy="365125"/>
          </a:xfrm>
        </p:spPr>
        <p:txBody>
          <a:bodyPr/>
          <a:lstStyle/>
          <a:p>
            <a:fld id="{847E9686-A5F3-B847-B0B0-A7A01BC5B56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735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F88BE8E-0E7D-4450-9030-BE076C049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Use Cases: G1 et G2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0DD444-6695-4423-8187-C7EDB18D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12/06/2024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44B5D4-3474-4CBB-AA07-9AE13897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4C2A54-3929-4ED5-A22A-CB98C3B3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9686-A5F3-B847-B0B0-A7A01BC5B569}" type="slidenum">
              <a:rPr lang="fr-FR" smtClean="0"/>
              <a:t>2</a:t>
            </a:fld>
            <a:endParaRPr lang="fr-FR"/>
          </a:p>
        </p:txBody>
      </p:sp>
      <p:pic>
        <p:nvPicPr>
          <p:cNvPr id="10" name="Paris2Connect - CITS (EN).mp4">
            <a:hlinkClick r:id="" action="ppaction://media"/>
            <a:extLst>
              <a:ext uri="{FF2B5EF4-FFF2-40B4-BE49-F238E27FC236}">
                <a16:creationId xmlns:a16="http://schemas.microsoft.com/office/drawing/2014/main" id="{C9BDA483-8BC7-8D41-9716-926F39776B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034" y="1912172"/>
            <a:ext cx="5393166" cy="303365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D5F2963-E3B7-4B95-A2E6-5EFACB800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802" y="1895056"/>
            <a:ext cx="5432473" cy="3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9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C3AC8A-5CB4-D14B-9118-A51142A95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1" y="263188"/>
            <a:ext cx="11833933" cy="786123"/>
          </a:xfrm>
        </p:spPr>
        <p:txBody>
          <a:bodyPr/>
          <a:lstStyle/>
          <a:p>
            <a:pPr algn="ctr"/>
            <a:r>
              <a:rPr lang="fr-FR" sz="3600" dirty="0"/>
              <a:t>Very dense </a:t>
            </a:r>
            <a:r>
              <a:rPr lang="fr-FR" sz="3600" dirty="0" err="1"/>
              <a:t>urban</a:t>
            </a:r>
            <a:r>
              <a:rPr lang="fr-FR" sz="3600" dirty="0"/>
              <a:t> area – 3 stations </a:t>
            </a:r>
            <a:r>
              <a:rPr lang="fr-FR" sz="3600" dirty="0" err="1"/>
              <a:t>linked</a:t>
            </a:r>
            <a:r>
              <a:rPr lang="fr-FR" sz="3600" dirty="0"/>
              <a:t> on a 3km </a:t>
            </a:r>
            <a:r>
              <a:rPr lang="fr-FR" sz="3600" dirty="0" err="1"/>
              <a:t>pathway</a:t>
            </a:r>
            <a:endParaRPr lang="fr-FR" sz="36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992CA5-A7F8-2D49-9D2C-E9DE50763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063C86-6423-C24C-BE17-587ED03BD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12/06/2024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03F9FB-9A00-E240-B376-6EFB5250C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4367FA-FBE2-E94E-80E5-ADA2CBC09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/>
          </a:p>
          <a:p>
            <a:fld id="{847E9686-A5F3-B847-B0B0-A7A01BC5B569}" type="slidenum">
              <a:rPr lang="fr-FR" smtClean="0"/>
              <a:pPr/>
              <a:t>3</a:t>
            </a:fld>
            <a:endParaRPr lang="fr-FR"/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6E50AA6-EE13-5C4E-9019-948F28FBC1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900" y="1680402"/>
            <a:ext cx="8432802" cy="47056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5D99CF5-0EE1-2B41-AC3B-771690F265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98" r="-9126"/>
          <a:stretch/>
        </p:blipFill>
        <p:spPr>
          <a:xfrm>
            <a:off x="0" y="3657600"/>
            <a:ext cx="31623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1A55E0-F7FF-4244-9F8C-005F117C858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61081" y="4174282"/>
            <a:ext cx="640135" cy="68981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5089D44-792C-F04D-BC9C-D3476C094270}"/>
              </a:ext>
            </a:extLst>
          </p:cNvPr>
          <p:cNvSpPr txBox="1"/>
          <p:nvPr/>
        </p:nvSpPr>
        <p:spPr>
          <a:xfrm>
            <a:off x="9274783" y="4033226"/>
            <a:ext cx="264205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008383"/>
                </a:solidFill>
                <a:latin typeface="Verdana Pro Light" panose="020B0304030504040204" pitchFamily="34" charset="0"/>
              </a:rPr>
              <a:t>9 Smart Poles</a:t>
            </a:r>
          </a:p>
          <a:p>
            <a:pPr algn="ctr"/>
            <a:endParaRPr lang="fr-FR" sz="1600" b="1" dirty="0">
              <a:solidFill>
                <a:srgbClr val="008383"/>
              </a:solidFill>
              <a:latin typeface="Verdana Pro Light" panose="020B0304030504040204" pitchFamily="34" charset="0"/>
            </a:endParaRPr>
          </a:p>
          <a:p>
            <a:pPr algn="ctr"/>
            <a:endParaRPr lang="fr-FR" sz="1600" b="1" dirty="0">
              <a:solidFill>
                <a:srgbClr val="008383"/>
              </a:solidFill>
              <a:latin typeface="Verdana Pro Light" panose="020B0304030504040204" pitchFamily="34" charset="0"/>
            </a:endParaRPr>
          </a:p>
          <a:p>
            <a:pPr algn="ctr"/>
            <a:endParaRPr lang="fr-FR" sz="1600" b="1" dirty="0">
              <a:solidFill>
                <a:srgbClr val="008383"/>
              </a:solidFill>
              <a:latin typeface="Verdana Pro Light" panose="020B0304030504040204" pitchFamily="34" charset="0"/>
            </a:endParaRPr>
          </a:p>
          <a:p>
            <a:pPr algn="ctr"/>
            <a:endParaRPr lang="fr-FR" sz="1600" b="1" dirty="0">
              <a:solidFill>
                <a:srgbClr val="008383"/>
              </a:solidFill>
              <a:latin typeface="Verdana Pro Light" panose="020B0304030504040204" pitchFamily="34" charset="0"/>
            </a:endParaRPr>
          </a:p>
          <a:p>
            <a:pPr algn="ctr"/>
            <a:endParaRPr lang="fr-FR" sz="1600" b="1" dirty="0">
              <a:solidFill>
                <a:srgbClr val="008383"/>
              </a:solidFill>
              <a:latin typeface="Verdana Pro Light" panose="020B0304030504040204" pitchFamily="34" charset="0"/>
            </a:endParaRPr>
          </a:p>
          <a:p>
            <a:pPr algn="ctr"/>
            <a:r>
              <a:rPr lang="fr-FR" sz="1600" b="1" dirty="0">
                <a:solidFill>
                  <a:srgbClr val="008383"/>
                </a:solidFill>
                <a:latin typeface="Verdana Pro Light" panose="020B0304030504040204" pitchFamily="34" charset="0"/>
              </a:rPr>
              <a:t>9 </a:t>
            </a:r>
            <a:r>
              <a:rPr lang="fr-FR" sz="1600" b="1" dirty="0" err="1">
                <a:solidFill>
                  <a:srgbClr val="008383"/>
                </a:solidFill>
                <a:latin typeface="Verdana Pro Light" panose="020B0304030504040204" pitchFamily="34" charset="0"/>
              </a:rPr>
              <a:t>connected</a:t>
            </a:r>
            <a:r>
              <a:rPr lang="fr-FR" sz="1600" b="1" dirty="0">
                <a:solidFill>
                  <a:srgbClr val="008383"/>
                </a:solidFill>
                <a:latin typeface="Verdana Pro Light" panose="020B0304030504040204" pitchFamily="34" charset="0"/>
              </a:rPr>
              <a:t> </a:t>
            </a:r>
            <a:r>
              <a:rPr lang="fr-FR" sz="1600" b="1" dirty="0" err="1">
                <a:solidFill>
                  <a:srgbClr val="008383"/>
                </a:solidFill>
                <a:latin typeface="Verdana Pro Light" panose="020B0304030504040204" pitchFamily="34" charset="0"/>
              </a:rPr>
              <a:t>crossroads</a:t>
            </a:r>
            <a:r>
              <a:rPr lang="fr-FR" sz="1600" b="1" dirty="0">
                <a:solidFill>
                  <a:srgbClr val="008383"/>
                </a:solidFill>
                <a:latin typeface="Verdana Pro Light" panose="020B0304030504040204" pitchFamily="34" charset="0"/>
              </a:rPr>
              <a:t>   </a:t>
            </a:r>
            <a:r>
              <a:rPr lang="fr-FR" sz="1600" b="1" dirty="0" err="1">
                <a:solidFill>
                  <a:srgbClr val="008383"/>
                </a:solidFill>
                <a:latin typeface="Verdana Pro Light" panose="020B0304030504040204" pitchFamily="34" charset="0"/>
              </a:rPr>
              <a:t>with</a:t>
            </a:r>
            <a:r>
              <a:rPr lang="fr-FR" sz="1600" b="1" dirty="0">
                <a:solidFill>
                  <a:srgbClr val="008383"/>
                </a:solidFill>
                <a:latin typeface="Verdana Pro Light" panose="020B0304030504040204" pitchFamily="34" charset="0"/>
              </a:rPr>
              <a:t> </a:t>
            </a:r>
            <a:r>
              <a:rPr lang="fr-FR" sz="1600" b="1" dirty="0" err="1">
                <a:solidFill>
                  <a:srgbClr val="008383"/>
                </a:solidFill>
                <a:latin typeface="Verdana Pro Light" panose="020B0304030504040204" pitchFamily="34" charset="0"/>
              </a:rPr>
              <a:t>NeoGLS</a:t>
            </a:r>
            <a:r>
              <a:rPr lang="fr-FR" sz="1600" b="1" dirty="0">
                <a:solidFill>
                  <a:srgbClr val="008383"/>
                </a:solidFill>
                <a:latin typeface="Verdana Pro Light" panose="020B0304030504040204" pitchFamily="34" charset="0"/>
              </a:rPr>
              <a:t> RSU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A707496-8E35-2B48-A8DC-2A7D6E3BD2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784" y="1578204"/>
            <a:ext cx="2000350" cy="2247308"/>
          </a:xfrm>
          <a:prstGeom prst="rect">
            <a:avLst/>
          </a:prstGeom>
        </p:spPr>
      </p:pic>
      <p:pic>
        <p:nvPicPr>
          <p:cNvPr id="12" name="Picture 12" descr="UNITE EMBARQUE VEHICULE ET UNITE BORD DE ROUTE » NeoGLS, acteur majeur des  STI-C">
            <a:extLst>
              <a:ext uri="{FF2B5EF4-FFF2-40B4-BE49-F238E27FC236}">
                <a16:creationId xmlns:a16="http://schemas.microsoft.com/office/drawing/2014/main" id="{D170498E-DDB7-CC41-A942-CDD123FA7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350" y="4542366"/>
            <a:ext cx="996801" cy="10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903B6B1-2C71-734B-A789-FFDAC0569718}"/>
              </a:ext>
            </a:extLst>
          </p:cNvPr>
          <p:cNvCxnSpPr>
            <a:cxnSpLocks/>
          </p:cNvCxnSpPr>
          <p:nvPr/>
        </p:nvCxnSpPr>
        <p:spPr>
          <a:xfrm>
            <a:off x="6858000" y="5063342"/>
            <a:ext cx="2416783" cy="653178"/>
          </a:xfrm>
          <a:prstGeom prst="straightConnector1">
            <a:avLst/>
          </a:prstGeom>
          <a:ln>
            <a:solidFill>
              <a:srgbClr val="00838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5268BA8-E29E-DA4A-A237-33912CF37F0C}"/>
              </a:ext>
            </a:extLst>
          </p:cNvPr>
          <p:cNvCxnSpPr>
            <a:cxnSpLocks/>
          </p:cNvCxnSpPr>
          <p:nvPr/>
        </p:nvCxnSpPr>
        <p:spPr>
          <a:xfrm flipV="1">
            <a:off x="7530163" y="3225814"/>
            <a:ext cx="1745456" cy="538748"/>
          </a:xfrm>
          <a:prstGeom prst="straightConnector1">
            <a:avLst/>
          </a:prstGeom>
          <a:ln>
            <a:solidFill>
              <a:srgbClr val="00838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556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F88BE8E-0E7D-4450-9030-BE076C049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General </a:t>
            </a:r>
            <a:r>
              <a:rPr lang="fr-FR" dirty="0" err="1"/>
              <a:t>implementation</a:t>
            </a:r>
            <a:r>
              <a:rPr lang="fr-FR" dirty="0"/>
              <a:t> </a:t>
            </a:r>
            <a:r>
              <a:rPr lang="fr-FR" dirty="0" err="1"/>
              <a:t>scheme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0DD444-6695-4423-8187-C7EDB18D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12/06/2024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44B5D4-3474-4CBB-AA07-9AE13897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4C2A54-3929-4ED5-A22A-CB98C3B3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9686-A5F3-B847-B0B0-A7A01BC5B569}" type="slidenum">
              <a:rPr lang="fr-FR" smtClean="0"/>
              <a:t>4</a:t>
            </a:fld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920DA99-00B2-CE40-8176-51BD3B7D8A94}"/>
              </a:ext>
            </a:extLst>
          </p:cNvPr>
          <p:cNvGrpSpPr/>
          <p:nvPr/>
        </p:nvGrpSpPr>
        <p:grpSpPr>
          <a:xfrm>
            <a:off x="5476501" y="2136667"/>
            <a:ext cx="551407" cy="3959808"/>
            <a:chOff x="1773528" y="2482553"/>
            <a:chExt cx="551407" cy="395980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D6A97C6-1FF2-D148-904F-831819A235FE}"/>
                </a:ext>
              </a:extLst>
            </p:cNvPr>
            <p:cNvGrpSpPr/>
            <p:nvPr/>
          </p:nvGrpSpPr>
          <p:grpSpPr>
            <a:xfrm>
              <a:off x="1803860" y="2597277"/>
              <a:ext cx="501533" cy="3845084"/>
              <a:chOff x="839586" y="124691"/>
              <a:chExt cx="773084" cy="6392487"/>
            </a:xfrm>
          </p:grpSpPr>
          <p:sp>
            <p:nvSpPr>
              <p:cNvPr id="15" name="Trapèze 14">
                <a:extLst>
                  <a:ext uri="{FF2B5EF4-FFF2-40B4-BE49-F238E27FC236}">
                    <a16:creationId xmlns:a16="http://schemas.microsoft.com/office/drawing/2014/main" id="{C5B74908-431E-BC4B-AE58-C069EADA9F63}"/>
                  </a:ext>
                </a:extLst>
              </p:cNvPr>
              <p:cNvSpPr/>
              <p:nvPr/>
            </p:nvSpPr>
            <p:spPr>
              <a:xfrm>
                <a:off x="1014151" y="124691"/>
                <a:ext cx="407324" cy="6392487"/>
              </a:xfrm>
              <a:prstGeom prst="trapezoid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7CDE9353-032B-A641-A389-50789940A579}"/>
                  </a:ext>
                </a:extLst>
              </p:cNvPr>
              <p:cNvGrpSpPr/>
              <p:nvPr/>
            </p:nvGrpSpPr>
            <p:grpSpPr>
              <a:xfrm>
                <a:off x="839586" y="1242753"/>
                <a:ext cx="773084" cy="1870364"/>
                <a:chOff x="906087" y="814647"/>
                <a:chExt cx="773084" cy="1870364"/>
              </a:xfrm>
            </p:grpSpPr>
            <p:sp>
              <p:nvSpPr>
                <p:cNvPr id="17" name="Rectangle à coins arrondis 16">
                  <a:extLst>
                    <a:ext uri="{FF2B5EF4-FFF2-40B4-BE49-F238E27FC236}">
                      <a16:creationId xmlns:a16="http://schemas.microsoft.com/office/drawing/2014/main" id="{2C46291B-E220-CB46-A21E-59EED3A9FD19}"/>
                    </a:ext>
                  </a:extLst>
                </p:cNvPr>
                <p:cNvSpPr/>
                <p:nvPr/>
              </p:nvSpPr>
              <p:spPr>
                <a:xfrm>
                  <a:off x="906087" y="814647"/>
                  <a:ext cx="773084" cy="1870364"/>
                </a:xfrm>
                <a:prstGeom prst="round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" name="Ellipse 17">
                  <a:extLst>
                    <a:ext uri="{FF2B5EF4-FFF2-40B4-BE49-F238E27FC236}">
                      <a16:creationId xmlns:a16="http://schemas.microsoft.com/office/drawing/2014/main" id="{A68E419F-44D4-A44A-B839-D045B87E3C46}"/>
                    </a:ext>
                  </a:extLst>
                </p:cNvPr>
                <p:cNvSpPr/>
                <p:nvPr/>
              </p:nvSpPr>
              <p:spPr>
                <a:xfrm>
                  <a:off x="1039091" y="1504604"/>
                  <a:ext cx="490451" cy="490451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9" name="Ellipse 18">
                  <a:extLst>
                    <a:ext uri="{FF2B5EF4-FFF2-40B4-BE49-F238E27FC236}">
                      <a16:creationId xmlns:a16="http://schemas.microsoft.com/office/drawing/2014/main" id="{DCC38376-8360-6D49-A4A5-59EFEECA3DE3}"/>
                    </a:ext>
                  </a:extLst>
                </p:cNvPr>
                <p:cNvSpPr/>
                <p:nvPr/>
              </p:nvSpPr>
              <p:spPr>
                <a:xfrm>
                  <a:off x="1039090" y="906087"/>
                  <a:ext cx="490451" cy="490451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0" name="Ellipse 19">
                  <a:extLst>
                    <a:ext uri="{FF2B5EF4-FFF2-40B4-BE49-F238E27FC236}">
                      <a16:creationId xmlns:a16="http://schemas.microsoft.com/office/drawing/2014/main" id="{7F0898C8-76F4-8042-AEBE-EF2FA099D8C9}"/>
                    </a:ext>
                  </a:extLst>
                </p:cNvPr>
                <p:cNvSpPr/>
                <p:nvPr/>
              </p:nvSpPr>
              <p:spPr>
                <a:xfrm>
                  <a:off x="1039089" y="2107276"/>
                  <a:ext cx="490451" cy="490451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14" name="Rectangle à coins arrondis 13">
              <a:extLst>
                <a:ext uri="{FF2B5EF4-FFF2-40B4-BE49-F238E27FC236}">
                  <a16:creationId xmlns:a16="http://schemas.microsoft.com/office/drawing/2014/main" id="{B4EAAD67-4F7D-CA4E-8644-2D649534B272}"/>
                </a:ext>
              </a:extLst>
            </p:cNvPr>
            <p:cNvSpPr/>
            <p:nvPr/>
          </p:nvSpPr>
          <p:spPr>
            <a:xfrm>
              <a:off x="1773528" y="2482553"/>
              <a:ext cx="551407" cy="6284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/>
                <a:t>RSU</a:t>
              </a:r>
              <a:br>
                <a:rPr lang="fr-FR" sz="1400" dirty="0"/>
              </a:br>
              <a:r>
                <a:rPr lang="fr-FR" sz="900" dirty="0"/>
                <a:t>Traffic light</a:t>
              </a:r>
              <a:endParaRPr lang="fr-FR" sz="1400" dirty="0"/>
            </a:p>
          </p:txBody>
        </p:sp>
      </p:grpSp>
      <p:sp>
        <p:nvSpPr>
          <p:cNvPr id="21" name="Rectangle à coins arrondis 20">
            <a:extLst>
              <a:ext uri="{FF2B5EF4-FFF2-40B4-BE49-F238E27FC236}">
                <a16:creationId xmlns:a16="http://schemas.microsoft.com/office/drawing/2014/main" id="{06386408-5043-544F-91DB-C8656F607480}"/>
              </a:ext>
            </a:extLst>
          </p:cNvPr>
          <p:cNvSpPr/>
          <p:nvPr/>
        </p:nvSpPr>
        <p:spPr>
          <a:xfrm>
            <a:off x="4214919" y="5312975"/>
            <a:ext cx="706202" cy="77308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CCF</a:t>
            </a:r>
          </a:p>
        </p:txBody>
      </p:sp>
      <p:sp>
        <p:nvSpPr>
          <p:cNvPr id="22" name="Rectangle avec coins rognés du même côté 21">
            <a:extLst>
              <a:ext uri="{FF2B5EF4-FFF2-40B4-BE49-F238E27FC236}">
                <a16:creationId xmlns:a16="http://schemas.microsoft.com/office/drawing/2014/main" id="{3D85ACEA-E3DA-CD46-AFE0-A4B21353C0E1}"/>
              </a:ext>
            </a:extLst>
          </p:cNvPr>
          <p:cNvSpPr/>
          <p:nvPr/>
        </p:nvSpPr>
        <p:spPr>
          <a:xfrm>
            <a:off x="2363621" y="2136667"/>
            <a:ext cx="1147065" cy="1242360"/>
          </a:xfrm>
          <a:prstGeom prst="snip2Same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Rectangle à coins arrondis 22">
            <a:extLst>
              <a:ext uri="{FF2B5EF4-FFF2-40B4-BE49-F238E27FC236}">
                <a16:creationId xmlns:a16="http://schemas.microsoft.com/office/drawing/2014/main" id="{C5FCC647-F860-BB40-8C33-6A14A7A5761F}"/>
              </a:ext>
            </a:extLst>
          </p:cNvPr>
          <p:cNvSpPr/>
          <p:nvPr/>
        </p:nvSpPr>
        <p:spPr>
          <a:xfrm>
            <a:off x="2395848" y="2550013"/>
            <a:ext cx="819734" cy="6959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PCRT</a:t>
            </a:r>
            <a:br>
              <a:rPr lang="fr-FR" dirty="0"/>
            </a:br>
            <a:r>
              <a:rPr lang="fr-FR" dirty="0"/>
              <a:t>(TMS)</a:t>
            </a:r>
          </a:p>
        </p:txBody>
      </p:sp>
      <p:sp>
        <p:nvSpPr>
          <p:cNvPr id="24" name="Rectangle à coins arrondis 23">
            <a:extLst>
              <a:ext uri="{FF2B5EF4-FFF2-40B4-BE49-F238E27FC236}">
                <a16:creationId xmlns:a16="http://schemas.microsoft.com/office/drawing/2014/main" id="{8E79F47D-C7A4-0041-A4AE-ACB2ED540A28}"/>
              </a:ext>
            </a:extLst>
          </p:cNvPr>
          <p:cNvSpPr/>
          <p:nvPr/>
        </p:nvSpPr>
        <p:spPr>
          <a:xfrm>
            <a:off x="8026535" y="1994279"/>
            <a:ext cx="1674066" cy="6072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Relay server&amp; Supervision</a:t>
            </a:r>
          </a:p>
        </p:txBody>
      </p:sp>
      <p:sp>
        <p:nvSpPr>
          <p:cNvPr id="25" name="Rectangle à coins arrondis 24">
            <a:extLst>
              <a:ext uri="{FF2B5EF4-FFF2-40B4-BE49-F238E27FC236}">
                <a16:creationId xmlns:a16="http://schemas.microsoft.com/office/drawing/2014/main" id="{7982B3B0-7D35-224B-8DDE-C489AC3318F3}"/>
              </a:ext>
            </a:extLst>
          </p:cNvPr>
          <p:cNvSpPr/>
          <p:nvPr/>
        </p:nvSpPr>
        <p:spPr>
          <a:xfrm>
            <a:off x="7999732" y="3375099"/>
            <a:ext cx="1726252" cy="59851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Server </a:t>
            </a:r>
            <a:r>
              <a:rPr lang="fr-FR" dirty="0" err="1"/>
              <a:t>Idnomic</a:t>
            </a:r>
            <a:endParaRPr lang="fr-FR" dirty="0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E3A41A6-87F6-7D42-B8EF-B4467398DFE3}"/>
              </a:ext>
            </a:extLst>
          </p:cNvPr>
          <p:cNvGrpSpPr/>
          <p:nvPr/>
        </p:nvGrpSpPr>
        <p:grpSpPr>
          <a:xfrm>
            <a:off x="7350844" y="4693703"/>
            <a:ext cx="3034145" cy="1402772"/>
            <a:chOff x="4088478" y="2718262"/>
            <a:chExt cx="3034145" cy="1402772"/>
          </a:xfrm>
        </p:grpSpPr>
        <p:sp>
          <p:nvSpPr>
            <p:cNvPr id="27" name="Rectangle avec coin arrondi et coin rogné 24">
              <a:extLst>
                <a:ext uri="{FF2B5EF4-FFF2-40B4-BE49-F238E27FC236}">
                  <a16:creationId xmlns:a16="http://schemas.microsoft.com/office/drawing/2014/main" id="{6895E990-851D-9640-9F47-676982DED074}"/>
                </a:ext>
              </a:extLst>
            </p:cNvPr>
            <p:cNvSpPr/>
            <p:nvPr/>
          </p:nvSpPr>
          <p:spPr>
            <a:xfrm>
              <a:off x="4088478" y="2718262"/>
              <a:ext cx="3034145" cy="1122218"/>
            </a:xfrm>
            <a:prstGeom prst="snip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  <a:p>
              <a:pPr algn="ctr"/>
              <a:endParaRPr lang="fr-FR" dirty="0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56207D86-8122-364A-B870-69FD80B9CDA0}"/>
                </a:ext>
              </a:extLst>
            </p:cNvPr>
            <p:cNvSpPr/>
            <p:nvPr/>
          </p:nvSpPr>
          <p:spPr>
            <a:xfrm>
              <a:off x="4430684" y="3559925"/>
              <a:ext cx="548640" cy="561109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369D3471-27C8-4546-9EB9-4198E2A816C9}"/>
                </a:ext>
              </a:extLst>
            </p:cNvPr>
            <p:cNvSpPr/>
            <p:nvPr/>
          </p:nvSpPr>
          <p:spPr>
            <a:xfrm>
              <a:off x="6295506" y="3559925"/>
              <a:ext cx="548640" cy="561109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avec coins arrondis du même côté 27">
              <a:extLst>
                <a:ext uri="{FF2B5EF4-FFF2-40B4-BE49-F238E27FC236}">
                  <a16:creationId xmlns:a16="http://schemas.microsoft.com/office/drawing/2014/main" id="{9D399D10-AAA8-4D4B-8A30-ACC292CF8388}"/>
                </a:ext>
              </a:extLst>
            </p:cNvPr>
            <p:cNvSpPr/>
            <p:nvPr/>
          </p:nvSpPr>
          <p:spPr>
            <a:xfrm>
              <a:off x="4237417" y="2847109"/>
              <a:ext cx="2252054" cy="361604"/>
            </a:xfrm>
            <a:prstGeom prst="round2Same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avec coin rogné 28">
              <a:extLst>
                <a:ext uri="{FF2B5EF4-FFF2-40B4-BE49-F238E27FC236}">
                  <a16:creationId xmlns:a16="http://schemas.microsoft.com/office/drawing/2014/main" id="{43FBF4FC-C4D5-0C42-B065-C428BB0ACF99}"/>
                </a:ext>
              </a:extLst>
            </p:cNvPr>
            <p:cNvSpPr/>
            <p:nvPr/>
          </p:nvSpPr>
          <p:spPr>
            <a:xfrm>
              <a:off x="6672350" y="2847109"/>
              <a:ext cx="349135" cy="361604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2" name="Connecteur en angle 31">
            <a:extLst>
              <a:ext uri="{FF2B5EF4-FFF2-40B4-BE49-F238E27FC236}">
                <a16:creationId xmlns:a16="http://schemas.microsoft.com/office/drawing/2014/main" id="{48B553F6-76F5-344C-AD9E-6F3B3649A8BC}"/>
              </a:ext>
            </a:extLst>
          </p:cNvPr>
          <p:cNvCxnSpPr>
            <a:stCxn id="21" idx="1"/>
          </p:cNvCxnSpPr>
          <p:nvPr/>
        </p:nvCxnSpPr>
        <p:spPr>
          <a:xfrm rot="10800000">
            <a:off x="2962117" y="3261486"/>
            <a:ext cx="1252802" cy="2438033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451D2267-9150-4E4F-AFCB-0D835FA0BCC7}"/>
              </a:ext>
            </a:extLst>
          </p:cNvPr>
          <p:cNvCxnSpPr/>
          <p:nvPr/>
        </p:nvCxnSpPr>
        <p:spPr>
          <a:xfrm flipV="1">
            <a:off x="2686023" y="3261487"/>
            <a:ext cx="8312" cy="2898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EE65E05B-13B0-734F-9EE5-EC81840C6996}"/>
              </a:ext>
            </a:extLst>
          </p:cNvPr>
          <p:cNvCxnSpPr/>
          <p:nvPr/>
        </p:nvCxnSpPr>
        <p:spPr>
          <a:xfrm flipH="1">
            <a:off x="2686023" y="6160027"/>
            <a:ext cx="26052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3EFD63CB-A574-6946-9B9C-5BF1F6C22991}"/>
              </a:ext>
            </a:extLst>
          </p:cNvPr>
          <p:cNvCxnSpPr/>
          <p:nvPr/>
        </p:nvCxnSpPr>
        <p:spPr>
          <a:xfrm flipV="1">
            <a:off x="5291317" y="2597677"/>
            <a:ext cx="0" cy="3562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A34CB4A3-DA18-B24B-A2ED-603ABBBCF276}"/>
              </a:ext>
            </a:extLst>
          </p:cNvPr>
          <p:cNvCxnSpPr/>
          <p:nvPr/>
        </p:nvCxnSpPr>
        <p:spPr>
          <a:xfrm>
            <a:off x="5291317" y="2597677"/>
            <a:ext cx="1851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en angle 36">
            <a:extLst>
              <a:ext uri="{FF2B5EF4-FFF2-40B4-BE49-F238E27FC236}">
                <a16:creationId xmlns:a16="http://schemas.microsoft.com/office/drawing/2014/main" id="{2A03779E-27C4-5B43-B4D5-38C9D1C2D1A7}"/>
              </a:ext>
            </a:extLst>
          </p:cNvPr>
          <p:cNvCxnSpPr/>
          <p:nvPr/>
        </p:nvCxnSpPr>
        <p:spPr>
          <a:xfrm flipV="1">
            <a:off x="4921121" y="2372126"/>
            <a:ext cx="555380" cy="3248608"/>
          </a:xfrm>
          <a:prstGeom prst="bentConnector3">
            <a:avLst>
              <a:gd name="adj1" fmla="val 36529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75F26115-1000-7E41-B5AA-7EE79108A63B}"/>
              </a:ext>
            </a:extLst>
          </p:cNvPr>
          <p:cNvCxnSpPr/>
          <p:nvPr/>
        </p:nvCxnSpPr>
        <p:spPr>
          <a:xfrm>
            <a:off x="6027908" y="2292156"/>
            <a:ext cx="1988611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4837F62C-F992-0B41-8A18-769F31456A74}"/>
              </a:ext>
            </a:extLst>
          </p:cNvPr>
          <p:cNvCxnSpPr/>
          <p:nvPr/>
        </p:nvCxnSpPr>
        <p:spPr>
          <a:xfrm flipH="1">
            <a:off x="6037924" y="2597677"/>
            <a:ext cx="3360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EA314B5C-2971-9040-AA69-B413EF8C01CC}"/>
              </a:ext>
            </a:extLst>
          </p:cNvPr>
          <p:cNvCxnSpPr/>
          <p:nvPr/>
        </p:nvCxnSpPr>
        <p:spPr>
          <a:xfrm>
            <a:off x="6373992" y="2597677"/>
            <a:ext cx="0" cy="2444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70D60BFF-7139-E640-B2EA-3F6B936E96FD}"/>
              </a:ext>
            </a:extLst>
          </p:cNvPr>
          <p:cNvCxnSpPr/>
          <p:nvPr/>
        </p:nvCxnSpPr>
        <p:spPr>
          <a:xfrm>
            <a:off x="6373992" y="5042427"/>
            <a:ext cx="9768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9CF071EB-BD38-8B46-B483-E79FF48653F6}"/>
              </a:ext>
            </a:extLst>
          </p:cNvPr>
          <p:cNvCxnSpPr>
            <a:endCxn id="14" idx="3"/>
          </p:cNvCxnSpPr>
          <p:nvPr/>
        </p:nvCxnSpPr>
        <p:spPr>
          <a:xfrm flipH="1" flipV="1">
            <a:off x="6027908" y="2450910"/>
            <a:ext cx="843507" cy="2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5B1C4F9E-9844-584F-8A59-FCD906F69B3D}"/>
              </a:ext>
            </a:extLst>
          </p:cNvPr>
          <p:cNvCxnSpPr/>
          <p:nvPr/>
        </p:nvCxnSpPr>
        <p:spPr>
          <a:xfrm>
            <a:off x="6868395" y="2450910"/>
            <a:ext cx="3020" cy="12205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4FB56DEC-A28A-1846-AFBA-5BF71581519E}"/>
              </a:ext>
            </a:extLst>
          </p:cNvPr>
          <p:cNvCxnSpPr>
            <a:endCxn id="25" idx="1"/>
          </p:cNvCxnSpPr>
          <p:nvPr/>
        </p:nvCxnSpPr>
        <p:spPr>
          <a:xfrm>
            <a:off x="6868395" y="3671500"/>
            <a:ext cx="1131337" cy="2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A49F53D3-0C9A-1F41-9E34-3B68953BCD96}"/>
              </a:ext>
            </a:extLst>
          </p:cNvPr>
          <p:cNvSpPr txBox="1"/>
          <p:nvPr/>
        </p:nvSpPr>
        <p:spPr>
          <a:xfrm>
            <a:off x="3047764" y="3317621"/>
            <a:ext cx="882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6"/>
                </a:solidFill>
              </a:rPr>
              <a:t>LUTECE</a:t>
            </a:r>
          </a:p>
        </p:txBody>
      </p:sp>
      <p:sp>
        <p:nvSpPr>
          <p:cNvPr id="46" name="Rectangle à coins arrondis 45">
            <a:extLst>
              <a:ext uri="{FF2B5EF4-FFF2-40B4-BE49-F238E27FC236}">
                <a16:creationId xmlns:a16="http://schemas.microsoft.com/office/drawing/2014/main" id="{6FFACBA0-B339-5C4D-A4AA-A92A75BF2117}"/>
              </a:ext>
            </a:extLst>
          </p:cNvPr>
          <p:cNvSpPr/>
          <p:nvPr/>
        </p:nvSpPr>
        <p:spPr>
          <a:xfrm>
            <a:off x="8380500" y="4757185"/>
            <a:ext cx="873715" cy="49762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UEV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EFD14475-4206-A147-B771-9EB775CE0B7D}"/>
              </a:ext>
            </a:extLst>
          </p:cNvPr>
          <p:cNvSpPr txBox="1"/>
          <p:nvPr/>
        </p:nvSpPr>
        <p:spPr>
          <a:xfrm>
            <a:off x="3080722" y="6139955"/>
            <a:ext cx="1698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solidFill>
                  <a:schemeClr val="accent1"/>
                </a:solidFill>
              </a:rPr>
              <a:t>C-ITS data &amp; Supervision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CDD9429-D449-FB4A-B41E-F3768594F426}"/>
              </a:ext>
            </a:extLst>
          </p:cNvPr>
          <p:cNvSpPr txBox="1"/>
          <p:nvPr/>
        </p:nvSpPr>
        <p:spPr>
          <a:xfrm>
            <a:off x="6197612" y="2061076"/>
            <a:ext cx="1698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solidFill>
                  <a:schemeClr val="accent1"/>
                </a:solidFill>
              </a:rPr>
              <a:t>C-ITS data &amp; Supervision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A9DF5F2-FFA7-F147-BEBE-7213B645AE35}"/>
              </a:ext>
            </a:extLst>
          </p:cNvPr>
          <p:cNvSpPr txBox="1"/>
          <p:nvPr/>
        </p:nvSpPr>
        <p:spPr>
          <a:xfrm>
            <a:off x="7190051" y="3423624"/>
            <a:ext cx="383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solidFill>
                  <a:schemeClr val="accent1"/>
                </a:solidFill>
              </a:rPr>
              <a:t>PKI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76CF0CF-F576-2647-BEA5-E4B65D369966}"/>
              </a:ext>
            </a:extLst>
          </p:cNvPr>
          <p:cNvSpPr txBox="1"/>
          <p:nvPr/>
        </p:nvSpPr>
        <p:spPr>
          <a:xfrm>
            <a:off x="6399316" y="4790953"/>
            <a:ext cx="814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solidFill>
                  <a:schemeClr val="accent1"/>
                </a:solidFill>
              </a:rPr>
              <a:t>C-ITS data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8E2F1EC2-D39C-4445-8BE1-C44B5FD22939}"/>
              </a:ext>
            </a:extLst>
          </p:cNvPr>
          <p:cNvSpPr txBox="1"/>
          <p:nvPr/>
        </p:nvSpPr>
        <p:spPr>
          <a:xfrm>
            <a:off x="3279849" y="5454810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>
                <a:solidFill>
                  <a:schemeClr val="accent1"/>
                </a:solidFill>
              </a:rPr>
              <a:t>Diaser</a:t>
            </a:r>
            <a:endParaRPr lang="fr-FR" sz="1200" i="1" dirty="0">
              <a:solidFill>
                <a:schemeClr val="accent1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3193355A-5B25-5F4D-ACFD-B4FF4FAE1E75}"/>
              </a:ext>
            </a:extLst>
          </p:cNvPr>
          <p:cNvSpPr txBox="1"/>
          <p:nvPr/>
        </p:nvSpPr>
        <p:spPr>
          <a:xfrm>
            <a:off x="4596591" y="3974383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>
                <a:solidFill>
                  <a:schemeClr val="accent1"/>
                </a:solidFill>
              </a:rPr>
              <a:t>Diaser</a:t>
            </a:r>
            <a:endParaRPr lang="fr-FR" sz="1200" i="1" dirty="0">
              <a:solidFill>
                <a:schemeClr val="accent1"/>
              </a:solidFill>
            </a:endParaRPr>
          </a:p>
        </p:txBody>
      </p:sp>
      <p:cxnSp>
        <p:nvCxnSpPr>
          <p:cNvPr id="53" name="Connecteur en angle 52">
            <a:extLst>
              <a:ext uri="{FF2B5EF4-FFF2-40B4-BE49-F238E27FC236}">
                <a16:creationId xmlns:a16="http://schemas.microsoft.com/office/drawing/2014/main" id="{7E4C8C39-EA0B-3848-BE2E-BA57BB661CAF}"/>
              </a:ext>
            </a:extLst>
          </p:cNvPr>
          <p:cNvCxnSpPr>
            <a:cxnSpLocks/>
            <a:stCxn id="23" idx="0"/>
            <a:endCxn id="24" idx="0"/>
          </p:cNvCxnSpPr>
          <p:nvPr/>
        </p:nvCxnSpPr>
        <p:spPr>
          <a:xfrm rot="5400000" flipH="1" flipV="1">
            <a:off x="5556774" y="-756780"/>
            <a:ext cx="555734" cy="6057853"/>
          </a:xfrm>
          <a:prstGeom prst="bentConnector3">
            <a:avLst>
              <a:gd name="adj1" fmla="val 157258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738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5B8D4-0C68-4F48-A1EA-602132C0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18" y="263188"/>
            <a:ext cx="11745158" cy="786123"/>
          </a:xfrm>
        </p:spPr>
        <p:txBody>
          <a:bodyPr/>
          <a:lstStyle/>
          <a:p>
            <a:pPr algn="ctr"/>
            <a:r>
              <a:rPr lang="fr-FR" dirty="0"/>
              <a:t>General </a:t>
            </a:r>
            <a:r>
              <a:rPr lang="fr-FR" dirty="0" err="1"/>
              <a:t>implementation</a:t>
            </a:r>
            <a:r>
              <a:rPr lang="fr-FR" dirty="0"/>
              <a:t> </a:t>
            </a:r>
            <a:r>
              <a:rPr lang="fr-FR" dirty="0" err="1"/>
              <a:t>scheme</a:t>
            </a:r>
            <a:r>
              <a:rPr lang="fr-FR" dirty="0"/>
              <a:t> and </a:t>
            </a:r>
            <a:r>
              <a:rPr lang="fr-FR" dirty="0" err="1"/>
              <a:t>beyond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78A10D-8718-BE43-A7A3-3B335D37F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12/06/2024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099932-B637-464F-B057-033FC9735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0E5C08-9868-3E4D-AACB-B93FE4EA0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/>
          </a:p>
          <a:p>
            <a:fld id="{847E9686-A5F3-B847-B0B0-A7A01BC5B569}" type="slidenum">
              <a:rPr lang="fr-FR" smtClean="0"/>
              <a:pPr/>
              <a:t>5</a:t>
            </a:fld>
            <a:endParaRPr lang="fr-FR"/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3620E99-6B4D-C745-8B39-0F5FDB556C1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80" y="3438525"/>
            <a:ext cx="5760720" cy="34194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75E1657-F991-A94D-A79B-116CFB9E53D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60" y="1417321"/>
            <a:ext cx="5760720" cy="3493135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A545E3ED-C4AB-4B48-B85B-03C15311FC68}"/>
              </a:ext>
            </a:extLst>
          </p:cNvPr>
          <p:cNvSpPr/>
          <p:nvPr/>
        </p:nvSpPr>
        <p:spPr>
          <a:xfrm rot="20262066">
            <a:off x="3496745" y="2024262"/>
            <a:ext cx="1630197" cy="295275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597E5CE-9B34-3647-A8B7-306BA73F4F64}"/>
              </a:ext>
            </a:extLst>
          </p:cNvPr>
          <p:cNvSpPr txBox="1"/>
          <p:nvPr/>
        </p:nvSpPr>
        <p:spPr>
          <a:xfrm>
            <a:off x="792745" y="5085190"/>
            <a:ext cx="495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 national production launch </a:t>
            </a:r>
          </a:p>
          <a:p>
            <a:r>
              <a:rPr lang="en-US" sz="2400" dirty="0"/>
              <a:t>No deployment at this stage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01868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F88BE8E-0E7D-4450-9030-BE076C049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Success</a:t>
            </a:r>
            <a:r>
              <a:rPr lang="fr-FR" dirty="0"/>
              <a:t> and </a:t>
            </a:r>
            <a:r>
              <a:rPr lang="fr-FR" dirty="0" err="1"/>
              <a:t>difficulties</a:t>
            </a:r>
            <a:r>
              <a:rPr lang="fr-FR" dirty="0"/>
              <a:t> </a:t>
            </a:r>
            <a:r>
              <a:rPr lang="fr-FR" dirty="0" err="1"/>
              <a:t>encountered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FC4EBB8-53CE-4875-96DF-AE44E72D7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478642"/>
            <a:ext cx="10806994" cy="4448377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 err="1"/>
              <a:t>Success</a:t>
            </a:r>
            <a:endParaRPr lang="fr-FR" sz="1800" b="1" dirty="0"/>
          </a:p>
          <a:p>
            <a:r>
              <a:rPr lang="fr-FR" sz="1800" dirty="0" err="1"/>
              <a:t>Successful</a:t>
            </a:r>
            <a:r>
              <a:rPr lang="fr-FR" sz="1800" dirty="0"/>
              <a:t> </a:t>
            </a:r>
            <a:r>
              <a:rPr lang="fr-FR" sz="1800" dirty="0" err="1"/>
              <a:t>mobilization</a:t>
            </a:r>
            <a:r>
              <a:rPr lang="fr-FR" sz="1800" dirty="0"/>
              <a:t> </a:t>
            </a:r>
            <a:r>
              <a:rPr lang="fr-FR" sz="1800" dirty="0" err="1"/>
              <a:t>allowing</a:t>
            </a:r>
            <a:r>
              <a:rPr lang="fr-FR" sz="1800" dirty="0"/>
              <a:t> the </a:t>
            </a:r>
            <a:r>
              <a:rPr lang="fr-FR" sz="1800" dirty="0" err="1"/>
              <a:t>implementation</a:t>
            </a:r>
            <a:r>
              <a:rPr lang="fr-FR" sz="1800" dirty="0"/>
              <a:t> and G1 and G2 tests </a:t>
            </a:r>
            <a:r>
              <a:rPr lang="fr-FR" sz="1800" dirty="0" err="1"/>
              <a:t>carried</a:t>
            </a:r>
            <a:r>
              <a:rPr lang="fr-FR" sz="1800" dirty="0"/>
              <a:t> out </a:t>
            </a:r>
            <a:r>
              <a:rPr lang="fr-FR" sz="1800" dirty="0" err="1"/>
              <a:t>within</a:t>
            </a:r>
            <a:r>
              <a:rPr lang="fr-FR" sz="1800" dirty="0"/>
              <a:t> 18 </a:t>
            </a:r>
            <a:r>
              <a:rPr lang="fr-FR" sz="1800" dirty="0" err="1"/>
              <a:t>months</a:t>
            </a:r>
            <a:r>
              <a:rPr lang="fr-FR" sz="1800" dirty="0"/>
              <a:t> of the </a:t>
            </a:r>
            <a:r>
              <a:rPr lang="fr-FR" sz="1800" dirty="0" err="1"/>
              <a:t>start</a:t>
            </a:r>
            <a:r>
              <a:rPr lang="fr-FR" sz="1800" dirty="0"/>
              <a:t> of the </a:t>
            </a:r>
            <a:r>
              <a:rPr lang="fr-FR" sz="1800" dirty="0" err="1"/>
              <a:t>project</a:t>
            </a:r>
            <a:r>
              <a:rPr lang="fr-FR" sz="1800" dirty="0"/>
              <a:t> </a:t>
            </a:r>
          </a:p>
          <a:p>
            <a:r>
              <a:rPr lang="fr-FR" sz="1800" dirty="0"/>
              <a:t>Innovation </a:t>
            </a:r>
            <a:r>
              <a:rPr lang="fr-FR" sz="1800" dirty="0" err="1"/>
              <a:t>approach</a:t>
            </a:r>
            <a:r>
              <a:rPr lang="fr-FR" sz="1800" dirty="0"/>
              <a:t> </a:t>
            </a:r>
            <a:r>
              <a:rPr lang="fr-FR" sz="1800" dirty="0" err="1"/>
              <a:t>implemented</a:t>
            </a:r>
            <a:r>
              <a:rPr lang="fr-FR" sz="1800" dirty="0"/>
              <a:t> on use cases </a:t>
            </a:r>
            <a:r>
              <a:rPr lang="fr-FR" sz="1800" dirty="0" err="1"/>
              <a:t>other</a:t>
            </a:r>
            <a:r>
              <a:rPr lang="fr-FR" sz="1800" dirty="0"/>
              <a:t> </a:t>
            </a:r>
            <a:r>
              <a:rPr lang="fr-FR" sz="1800" dirty="0" err="1"/>
              <a:t>than</a:t>
            </a:r>
            <a:r>
              <a:rPr lang="fr-FR" sz="1800" dirty="0"/>
              <a:t> </a:t>
            </a:r>
            <a:r>
              <a:rPr lang="fr-FR" sz="1800" dirty="0" err="1"/>
              <a:t>connected</a:t>
            </a:r>
            <a:r>
              <a:rPr lang="fr-FR" sz="1800" dirty="0"/>
              <a:t> </a:t>
            </a:r>
            <a:r>
              <a:rPr lang="fr-FR" sz="1800" dirty="0" err="1"/>
              <a:t>vehicle</a:t>
            </a:r>
            <a:r>
              <a:rPr lang="fr-FR" sz="1800" dirty="0"/>
              <a:t> use (</a:t>
            </a:r>
            <a:r>
              <a:rPr lang="fr-FR" sz="1800" dirty="0" err="1"/>
              <a:t>outside</a:t>
            </a:r>
            <a:r>
              <a:rPr lang="fr-FR" sz="1800" dirty="0"/>
              <a:t> </a:t>
            </a:r>
            <a:r>
              <a:rPr lang="fr-FR" sz="1800" dirty="0" err="1"/>
              <a:t>Indid</a:t>
            </a:r>
            <a:r>
              <a:rPr lang="fr-FR" sz="1800" dirty="0"/>
              <a:t> scope) to </a:t>
            </a:r>
            <a:r>
              <a:rPr lang="fr-FR" sz="1800" dirty="0" err="1"/>
              <a:t>develop</a:t>
            </a:r>
            <a:r>
              <a:rPr lang="fr-FR" sz="1800" dirty="0"/>
              <a:t> </a:t>
            </a:r>
            <a:r>
              <a:rPr lang="fr-FR" sz="1800" dirty="0" err="1"/>
              <a:t>community</a:t>
            </a:r>
            <a:r>
              <a:rPr lang="fr-FR" sz="1800" dirty="0"/>
              <a:t> </a:t>
            </a:r>
            <a:r>
              <a:rPr lang="fr-FR" sz="1800" dirty="0" err="1"/>
              <a:t>interest</a:t>
            </a:r>
            <a:r>
              <a:rPr lang="fr-FR" sz="1800" dirty="0"/>
              <a:t> </a:t>
            </a:r>
          </a:p>
          <a:p>
            <a:pPr marL="0" indent="0">
              <a:buNone/>
            </a:pPr>
            <a:r>
              <a:rPr lang="fr-FR" sz="1800" b="1" dirty="0" err="1"/>
              <a:t>Difficulties</a:t>
            </a:r>
            <a:r>
              <a:rPr lang="fr-FR" sz="1800" dirty="0"/>
              <a:t> </a:t>
            </a:r>
          </a:p>
          <a:p>
            <a:r>
              <a:rPr lang="fr-FR" sz="1800" dirty="0" err="1"/>
              <a:t>Subject</a:t>
            </a:r>
            <a:r>
              <a:rPr lang="fr-FR" sz="1800" dirty="0"/>
              <a:t> </a:t>
            </a:r>
            <a:r>
              <a:rPr lang="fr-FR" sz="1800" dirty="0" err="1"/>
              <a:t>quality</a:t>
            </a:r>
            <a:r>
              <a:rPr lang="fr-FR" sz="1800" dirty="0"/>
              <a:t> of </a:t>
            </a:r>
            <a:r>
              <a:rPr lang="fr-FR" sz="1800" dirty="0" err="1"/>
              <a:t>controller</a:t>
            </a:r>
            <a:r>
              <a:rPr lang="fr-FR" sz="1800" dirty="0"/>
              <a:t> / Central Traffic Control Station links</a:t>
            </a:r>
          </a:p>
          <a:p>
            <a:r>
              <a:rPr lang="fr-FR" sz="1800" dirty="0"/>
              <a:t>Dense </a:t>
            </a:r>
            <a:r>
              <a:rPr lang="fr-FR" sz="1800" dirty="0" err="1"/>
              <a:t>urban</a:t>
            </a:r>
            <a:r>
              <a:rPr lang="fr-FR" sz="1800" dirty="0"/>
              <a:t> use case 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fr-FR" sz="1400" dirty="0">
                <a:solidFill>
                  <a:schemeClr val="tx1"/>
                </a:solidFill>
              </a:rPr>
              <a:t>Public </a:t>
            </a:r>
            <a:r>
              <a:rPr lang="fr-FR" sz="1400" dirty="0" err="1">
                <a:solidFill>
                  <a:schemeClr val="tx1"/>
                </a:solidFill>
              </a:rPr>
              <a:t>policies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aim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rather</a:t>
            </a:r>
            <a:r>
              <a:rPr lang="fr-FR" sz="1400" dirty="0">
                <a:solidFill>
                  <a:schemeClr val="tx1"/>
                </a:solidFill>
              </a:rPr>
              <a:t> to </a:t>
            </a:r>
            <a:r>
              <a:rPr lang="fr-FR" sz="1400" dirty="0" err="1">
                <a:solidFill>
                  <a:schemeClr val="tx1"/>
                </a:solidFill>
              </a:rPr>
              <a:t>reduce</a:t>
            </a:r>
            <a:r>
              <a:rPr lang="fr-FR" sz="1400" dirty="0">
                <a:solidFill>
                  <a:schemeClr val="tx1"/>
                </a:solidFill>
              </a:rPr>
              <a:t> the </a:t>
            </a:r>
            <a:r>
              <a:rPr lang="fr-FR" sz="1400" dirty="0" err="1">
                <a:solidFill>
                  <a:schemeClr val="tx1"/>
                </a:solidFill>
              </a:rPr>
              <a:t>presence</a:t>
            </a:r>
            <a:r>
              <a:rPr lang="fr-FR" sz="1400" dirty="0">
                <a:solidFill>
                  <a:schemeClr val="tx1"/>
                </a:solidFill>
              </a:rPr>
              <a:t> of </a:t>
            </a:r>
            <a:r>
              <a:rPr lang="fr-FR" sz="1400" dirty="0" err="1">
                <a:solidFill>
                  <a:schemeClr val="tx1"/>
                </a:solidFill>
              </a:rPr>
              <a:t>vehicles</a:t>
            </a:r>
            <a:r>
              <a:rPr lang="fr-FR" sz="1400" dirty="0">
                <a:solidFill>
                  <a:schemeClr val="tx1"/>
                </a:solidFill>
              </a:rPr>
              <a:t> in </a:t>
            </a:r>
            <a:r>
              <a:rPr lang="fr-FR" sz="1400" dirty="0" err="1">
                <a:solidFill>
                  <a:schemeClr val="tx1"/>
                </a:solidFill>
              </a:rPr>
              <a:t>urban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centers</a:t>
            </a:r>
            <a:r>
              <a:rPr lang="fr-FR" sz="1400" dirty="0">
                <a:solidFill>
                  <a:schemeClr val="tx1"/>
                </a:solidFill>
              </a:rPr>
              <a:t> and </a:t>
            </a:r>
            <a:r>
              <a:rPr lang="fr-FR" sz="1400" dirty="0" err="1">
                <a:solidFill>
                  <a:schemeClr val="tx1"/>
                </a:solidFill>
              </a:rPr>
              <a:t>therefore</a:t>
            </a:r>
            <a:r>
              <a:rPr lang="fr-FR" sz="1400" dirty="0">
                <a:solidFill>
                  <a:schemeClr val="tx1"/>
                </a:solidFill>
              </a:rPr>
              <a:t> non-</a:t>
            </a:r>
            <a:r>
              <a:rPr lang="fr-FR" sz="1400" dirty="0" err="1">
                <a:solidFill>
                  <a:schemeClr val="tx1"/>
                </a:solidFill>
              </a:rPr>
              <a:t>priority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investments</a:t>
            </a:r>
            <a:r>
              <a:rPr lang="fr-FR" sz="1400" dirty="0">
                <a:solidFill>
                  <a:schemeClr val="tx1"/>
                </a:solidFill>
              </a:rPr>
              <a:t> (</a:t>
            </a:r>
            <a:r>
              <a:rPr lang="fr-FR" sz="1400" dirty="0" err="1">
                <a:solidFill>
                  <a:schemeClr val="tx1"/>
                </a:solidFill>
              </a:rPr>
              <a:t>priority</a:t>
            </a:r>
            <a:r>
              <a:rPr lang="fr-FR" sz="1400" dirty="0">
                <a:solidFill>
                  <a:schemeClr val="tx1"/>
                </a:solidFill>
              </a:rPr>
              <a:t> to soft </a:t>
            </a:r>
            <a:r>
              <a:rPr lang="fr-FR" sz="1400" dirty="0" err="1">
                <a:solidFill>
                  <a:schemeClr val="tx1"/>
                </a:solidFill>
              </a:rPr>
              <a:t>mobility</a:t>
            </a:r>
            <a:r>
              <a:rPr lang="fr-FR" sz="1400" dirty="0">
                <a:solidFill>
                  <a:schemeClr val="tx1"/>
                </a:solidFill>
              </a:rPr>
              <a:t>) 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fr-FR" sz="1400" dirty="0" err="1">
                <a:solidFill>
                  <a:schemeClr val="tx1"/>
                </a:solidFill>
              </a:rPr>
              <a:t>Interest</a:t>
            </a:r>
            <a:r>
              <a:rPr lang="fr-FR" sz="1400" dirty="0">
                <a:solidFill>
                  <a:schemeClr val="tx1"/>
                </a:solidFill>
              </a:rPr>
              <a:t> in use cases if </a:t>
            </a:r>
            <a:r>
              <a:rPr lang="fr-FR" sz="1400" dirty="0" err="1">
                <a:solidFill>
                  <a:schemeClr val="tx1"/>
                </a:solidFill>
              </a:rPr>
              <a:t>rapid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scaling</a:t>
            </a:r>
            <a:r>
              <a:rPr lang="fr-FR" sz="1400" dirty="0">
                <a:solidFill>
                  <a:schemeClr val="tx1"/>
                </a:solidFill>
              </a:rPr>
              <a:t> up (</a:t>
            </a:r>
            <a:r>
              <a:rPr lang="fr-FR" sz="1400" dirty="0" err="1">
                <a:solidFill>
                  <a:schemeClr val="tx1"/>
                </a:solidFill>
              </a:rPr>
              <a:t>priority</a:t>
            </a:r>
            <a:r>
              <a:rPr lang="fr-FR" sz="1400" dirty="0">
                <a:solidFill>
                  <a:schemeClr val="tx1"/>
                </a:solidFill>
              </a:rPr>
              <a:t> at </a:t>
            </a:r>
            <a:r>
              <a:rPr lang="fr-FR" sz="1400" dirty="0" err="1">
                <a:solidFill>
                  <a:schemeClr val="tx1"/>
                </a:solidFill>
              </a:rPr>
              <a:t>traffic</a:t>
            </a:r>
            <a:r>
              <a:rPr lang="fr-FR" sz="1400" dirty="0">
                <a:solidFill>
                  <a:schemeClr val="tx1"/>
                </a:solidFill>
              </a:rPr>
              <a:t> lights, pedestrian </a:t>
            </a:r>
            <a:r>
              <a:rPr lang="fr-FR" sz="1400" dirty="0" err="1">
                <a:solidFill>
                  <a:schemeClr val="tx1"/>
                </a:solidFill>
              </a:rPr>
              <a:t>crossings</a:t>
            </a:r>
            <a:r>
              <a:rPr lang="fr-FR" sz="1400" dirty="0">
                <a:solidFill>
                  <a:schemeClr val="tx1"/>
                </a:solidFill>
              </a:rPr>
              <a:t> for </a:t>
            </a:r>
            <a:r>
              <a:rPr lang="fr-FR" sz="1400" dirty="0" err="1">
                <a:solidFill>
                  <a:schemeClr val="tx1"/>
                </a:solidFill>
              </a:rPr>
              <a:t>visually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impaired</a:t>
            </a:r>
            <a:r>
              <a:rPr lang="fr-FR" sz="1400" dirty="0">
                <a:solidFill>
                  <a:schemeClr val="tx1"/>
                </a:solidFill>
              </a:rPr>
              <a:t> people, etc.) </a:t>
            </a:r>
          </a:p>
          <a:p>
            <a:r>
              <a:rPr lang="fr-FR" sz="1800" dirty="0" err="1"/>
              <a:t>Strong</a:t>
            </a:r>
            <a:r>
              <a:rPr lang="fr-FR" sz="1800" dirty="0"/>
              <a:t> maintenance in </a:t>
            </a:r>
            <a:r>
              <a:rPr lang="fr-FR" sz="1800" dirty="0" err="1"/>
              <a:t>operational</a:t>
            </a:r>
            <a:r>
              <a:rPr lang="fr-FR" sz="1800" dirty="0"/>
              <a:t> conditions </a:t>
            </a:r>
            <a:r>
              <a:rPr lang="fr-FR" sz="1800" dirty="0" err="1"/>
              <a:t>requirements</a:t>
            </a:r>
            <a:r>
              <a:rPr lang="fr-FR" sz="1800" dirty="0"/>
              <a:t> due to support for new “information” management </a:t>
            </a:r>
            <a:r>
              <a:rPr lang="fr-FR" sz="1800" dirty="0" err="1"/>
              <a:t>activities</a:t>
            </a:r>
            <a:r>
              <a:rPr lang="fr-FR" sz="1800" dirty="0"/>
              <a:t> </a:t>
            </a:r>
            <a:r>
              <a:rPr lang="fr-FR" sz="1800" dirty="0" err="1"/>
              <a:t>from</a:t>
            </a:r>
            <a:r>
              <a:rPr lang="fr-FR" sz="1800" dirty="0"/>
              <a:t> the road infrastructure to </a:t>
            </a:r>
            <a:r>
              <a:rPr lang="fr-FR" sz="1800" dirty="0" err="1"/>
              <a:t>other</a:t>
            </a:r>
            <a:r>
              <a:rPr lang="fr-FR" sz="1800" dirty="0"/>
              <a:t> interfaces, </a:t>
            </a:r>
            <a:r>
              <a:rPr lang="fr-FR" sz="1800" dirty="0" err="1"/>
              <a:t>supported</a:t>
            </a:r>
            <a:r>
              <a:rPr lang="fr-FR" sz="1800" dirty="0"/>
              <a:t> by </a:t>
            </a:r>
            <a:r>
              <a:rPr lang="fr-FR" sz="1800" dirty="0" err="1"/>
              <a:t>other</a:t>
            </a:r>
            <a:r>
              <a:rPr lang="fr-FR" sz="1800" dirty="0"/>
              <a:t> </a:t>
            </a:r>
            <a:r>
              <a:rPr lang="fr-FR" sz="1800" dirty="0" err="1"/>
              <a:t>equipment</a:t>
            </a:r>
            <a:endParaRPr lang="fr-FR" sz="18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0DD444-6695-4423-8187-C7EDB18D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12/06/2024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44B5D4-3474-4CBB-AA07-9AE13897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4C2A54-3929-4ED5-A22A-CB98C3B3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9686-A5F3-B847-B0B0-A7A01BC5B56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05557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265</Words>
  <Application>Microsoft Office PowerPoint</Application>
  <PresentationFormat>Grand écran</PresentationFormat>
  <Paragraphs>59</Paragraphs>
  <Slides>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Verdana Pro Light</vt:lpstr>
      <vt:lpstr>Wingdings</vt:lpstr>
      <vt:lpstr>Thème Office</vt:lpstr>
      <vt:lpstr>Paris</vt:lpstr>
      <vt:lpstr>Use Cases: G1 et G2</vt:lpstr>
      <vt:lpstr>Very dense urban area – 3 stations linked on a 3km pathway</vt:lpstr>
      <vt:lpstr>General implementation scheme</vt:lpstr>
      <vt:lpstr>General implementation scheme and beyond</vt:lpstr>
      <vt:lpstr>Success and difficulties encountered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Mme Christelle BERNIER</cp:lastModifiedBy>
  <cp:revision>29</cp:revision>
  <dcterms:created xsi:type="dcterms:W3CDTF">2020-01-21T08:33:54Z</dcterms:created>
  <dcterms:modified xsi:type="dcterms:W3CDTF">2025-01-03T09:31:43Z</dcterms:modified>
</cp:coreProperties>
</file>