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71" r:id="rId6"/>
    <p:sldId id="272" r:id="rId7"/>
    <p:sldId id="273" r:id="rId8"/>
    <p:sldId id="274" r:id="rId9"/>
    <p:sldId id="258" r:id="rId10"/>
    <p:sldId id="266" r:id="rId11"/>
    <p:sldId id="267" r:id="rId12"/>
    <p:sldId id="260" r:id="rId13"/>
    <p:sldId id="265" r:id="rId14"/>
    <p:sldId id="262" r:id="rId15"/>
    <p:sldId id="264" r:id="rId16"/>
    <p:sldId id="269" r:id="rId17"/>
    <p:sldId id="268" r:id="rId18"/>
    <p:sldId id="270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AA"/>
    <a:srgbClr val="E7302A"/>
    <a:srgbClr val="8BB6D4"/>
    <a:srgbClr val="57A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A762B2-3FCA-480B-8CF3-DB75D49AC824}" v="4" dt="2024-05-29T12:57:03.990"/>
    <p1510:client id="{B3B9AA93-3F46-CED4-CD25-29469D57DBBB}" v="47" dt="2024-05-29T08:41:02.429"/>
    <p1510:client id="{7B6E5F29-DA36-4312-B773-23F9B0C9D820}" v="36" dt="2024-05-29T13:12:53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9D150-9FAB-A944-B96A-2ADF1E01043F}" type="datetimeFigureOut">
              <a:rPr lang="fr-FR" smtClean="0"/>
              <a:t>03/01/2025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6B09B-354B-A148-937E-D29176BDA6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33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c919ffe0e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c919ffe0e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874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919ffe0e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c919ffe0e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0984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c919ffe0e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c919ffe0e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765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Mentionner les tests d’interopérabilité</a:t>
            </a:r>
            <a:r>
              <a:rPr lang="fr-FR" baseline="0" dirty="0"/>
              <a:t> pour les messages V2X (IVIM, DENM, MAPEM, SPATEM)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96B09B-354B-A148-937E-D29176BDA67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5033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166D4B-2A9D-F94A-A68A-534C018CBE0B}"/>
              </a:ext>
            </a:extLst>
          </p:cNvPr>
          <p:cNvSpPr/>
          <p:nvPr userDrawn="1"/>
        </p:nvSpPr>
        <p:spPr>
          <a:xfrm>
            <a:off x="0" y="0"/>
            <a:ext cx="12192000" cy="6100997"/>
          </a:xfrm>
          <a:prstGeom prst="rect">
            <a:avLst/>
          </a:prstGeom>
          <a:solidFill>
            <a:srgbClr val="007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9170370-D69D-4E40-993F-0987604D49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806247"/>
            <a:ext cx="9144000" cy="110529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du document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5EDDF3-AA0C-7C43-9079-65AAF00134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003612"/>
            <a:ext cx="9144000" cy="644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Sous-titre du document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F3EEEB-4FBA-6147-B70C-EB846C30A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94CABB7-A060-0B45-BCAA-8F1C79E583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9652" y="149900"/>
            <a:ext cx="3492708" cy="3492708"/>
          </a:xfrm>
          <a:prstGeom prst="rect">
            <a:avLst/>
          </a:prstGeom>
        </p:spPr>
      </p:pic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FE5DF467-C215-1347-A48D-439BF760E2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1121" y="6356350"/>
            <a:ext cx="1064303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12/06/2024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00B61FE-61B8-284D-BD1B-8C63510F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5462" y="6356350"/>
            <a:ext cx="628338" cy="365125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  <a:p>
            <a:fld id="{847E9686-A5F3-B847-B0B0-A7A01BC5B569}" type="slidenum">
              <a:rPr lang="fr-FR" smtClean="0"/>
              <a:pPr/>
              <a:t>‹N°›</a:t>
            </a:fld>
            <a:endParaRPr lang="fr-FR"/>
          </a:p>
          <a:p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5CA7C1-9123-403F-B73E-EFA0E6E393E1}"/>
              </a:ext>
            </a:extLst>
          </p:cNvPr>
          <p:cNvSpPr txBox="1"/>
          <p:nvPr userDrawn="1"/>
        </p:nvSpPr>
        <p:spPr>
          <a:xfrm>
            <a:off x="704539" y="6390937"/>
            <a:ext cx="3447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1" u="none" strike="noStrike" kern="1200">
                <a:solidFill>
                  <a:srgbClr val="0078AA"/>
                </a:solidFill>
                <a:effectLst/>
                <a:latin typeface="+mn-lt"/>
                <a:ea typeface="+mn-ea"/>
                <a:cs typeface="+mn-cs"/>
              </a:rPr>
              <a:t>The contents of this publication are the sole responsibility of </a:t>
            </a:r>
            <a:r>
              <a:rPr lang="en-US" sz="800" b="0" i="1" u="none" strike="noStrike" kern="1200" err="1">
                <a:solidFill>
                  <a:srgbClr val="0078AA"/>
                </a:solidFill>
                <a:effectLst/>
                <a:latin typeface="+mn-lt"/>
                <a:ea typeface="+mn-ea"/>
                <a:cs typeface="+mn-cs"/>
              </a:rPr>
              <a:t>InDiD</a:t>
            </a:r>
            <a:r>
              <a:rPr lang="en-US" sz="800" b="0" i="1" u="none" strike="noStrike" kern="1200">
                <a:solidFill>
                  <a:srgbClr val="0078AA"/>
                </a:solidFill>
                <a:effectLst/>
                <a:latin typeface="+mn-lt"/>
                <a:ea typeface="+mn-ea"/>
                <a:cs typeface="+mn-cs"/>
              </a:rPr>
              <a:t> Consortium and do not necessarily reflect the opinion of the European Union.</a:t>
            </a:r>
            <a:endParaRPr lang="fr-FR" sz="800">
              <a:solidFill>
                <a:srgbClr val="0078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F1634F-F815-A847-861B-171DB5B24649}"/>
              </a:ext>
            </a:extLst>
          </p:cNvPr>
          <p:cNvSpPr/>
          <p:nvPr userDrawn="1"/>
        </p:nvSpPr>
        <p:spPr>
          <a:xfrm>
            <a:off x="0" y="0"/>
            <a:ext cx="12192000" cy="6063521"/>
          </a:xfrm>
          <a:prstGeom prst="rect">
            <a:avLst/>
          </a:prstGeom>
          <a:solidFill>
            <a:srgbClr val="007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EE93B7-614B-194E-8DCA-623547F76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323475"/>
            <a:ext cx="10515600" cy="1158537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Titre de l’intercalaire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DD0534-DBEC-0A47-85F7-87AAD4D52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1121" y="6356350"/>
            <a:ext cx="1064303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12/06/2024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AB33E8-4789-5041-861C-03FF1105A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8D9C5C-2AE6-2A4B-A245-E7C12D52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  <a:p>
            <a:r>
              <a:rPr lang="fr-FR"/>
              <a:t>|   </a:t>
            </a:r>
            <a:fld id="{847E9686-A5F3-B847-B0B0-A7A01BC5B569}" type="slidenum">
              <a:rPr lang="fr-FR" smtClean="0"/>
              <a:pPr/>
              <a:t>‹N°›</a:t>
            </a:fld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501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B0FE9F-01EF-104C-9FBC-0A3326160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3188"/>
            <a:ext cx="10515600" cy="786123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0078AA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5EA949-2ACD-DA4D-9C13-B53932D86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903751"/>
            <a:ext cx="10515600" cy="41859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38992A-616C-174F-BBD2-7EA7183D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12/06/2024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96647E-4C74-344B-9519-AF1082E4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B1A53E-BBD4-6948-8263-F81DC54C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  <a:p>
            <a:fld id="{847E9686-A5F3-B847-B0B0-A7A01BC5B569}" type="slidenum">
              <a:rPr lang="fr-FR" smtClean="0"/>
              <a:pPr/>
              <a:t>‹N°›</a:t>
            </a:fld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87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29FFE4-AA05-CE45-BB3C-CC82E27382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578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8AA"/>
                </a:solidFill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00DC9B-016F-874D-BF74-B272CC98CF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41376B-C2CC-1E47-91E1-DDACFB814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58DB8F-87D9-144A-8D52-EA9E923F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8538" y="6356350"/>
            <a:ext cx="936886" cy="36512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12/06/2024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CEB90C-FD38-5A4C-A0C8-902A42CE8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FB674A9-E389-1F46-B635-44886E0D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  <a:p>
            <a:fld id="{847E9686-A5F3-B847-B0B0-A7A01BC5B569}" type="slidenum">
              <a:rPr lang="fr-FR" smtClean="0"/>
              <a:pPr/>
              <a:t>‹N°›</a:t>
            </a:fld>
            <a:endParaRPr lang="fr-FR"/>
          </a:p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23BD527-736B-1F4F-877C-81DA4C06315F}"/>
              </a:ext>
            </a:extLst>
          </p:cNvPr>
          <p:cNvSpPr txBox="1"/>
          <p:nvPr userDrawn="1"/>
        </p:nvSpPr>
        <p:spPr>
          <a:xfrm>
            <a:off x="831850" y="1302405"/>
            <a:ext cx="518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err="1">
                <a:solidFill>
                  <a:srgbClr val="0078AA"/>
                </a:solidFill>
              </a:rPr>
              <a:t>Inter-titre</a:t>
            </a:r>
            <a:endParaRPr lang="fr-FR" sz="2800">
              <a:solidFill>
                <a:srgbClr val="0078AA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13393C-A0B0-B44B-A56F-AC6EA6BC9CB3}"/>
              </a:ext>
            </a:extLst>
          </p:cNvPr>
          <p:cNvSpPr txBox="1"/>
          <p:nvPr userDrawn="1"/>
        </p:nvSpPr>
        <p:spPr>
          <a:xfrm>
            <a:off x="6172200" y="1302405"/>
            <a:ext cx="518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err="1">
                <a:solidFill>
                  <a:srgbClr val="0078AA"/>
                </a:solidFill>
              </a:rPr>
              <a:t>Inter-titre</a:t>
            </a:r>
            <a:endParaRPr lang="fr-FR" sz="2800">
              <a:solidFill>
                <a:srgbClr val="0078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46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A19334-378F-AC4D-857A-6D2D67555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8538" y="6356350"/>
            <a:ext cx="9368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200" b="0" i="0" u="none" strike="noStrike" smtClean="0">
                <a:solidFill>
                  <a:srgbClr val="0078AA"/>
                </a:solidFill>
                <a:effectLst/>
              </a:defRPr>
            </a:lvl1pPr>
          </a:lstStyle>
          <a:p>
            <a:r>
              <a:rPr lang="fr-FR"/>
              <a:t>12/06/2024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C15241-C211-2845-B553-7A13B01311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8AA"/>
                </a:solidFill>
              </a:defRPr>
            </a:lvl1pPr>
          </a:lstStyle>
          <a:p>
            <a:r>
              <a:rPr lang="fr-FR" err="1"/>
              <a:t>InDiD</a:t>
            </a:r>
            <a:r>
              <a:rPr lang="fr-FR"/>
              <a:t> – Infrastructure Digitale de Demain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294E34-E83E-6A41-8301-E4F7E5D76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25462" y="6356350"/>
            <a:ext cx="6283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78AA"/>
                </a:solidFill>
              </a:defRPr>
            </a:lvl1pPr>
          </a:lstStyle>
          <a:p>
            <a:fld id="{847E9686-A5F3-B847-B0B0-A7A01BC5B569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48EA792-BD96-664C-9ECF-89E3EDF07DC0}"/>
              </a:ext>
            </a:extLst>
          </p:cNvPr>
          <p:cNvCxnSpPr/>
          <p:nvPr userDrawn="1"/>
        </p:nvCxnSpPr>
        <p:spPr>
          <a:xfrm>
            <a:off x="10872908" y="6469956"/>
            <a:ext cx="0" cy="144000"/>
          </a:xfrm>
          <a:prstGeom prst="line">
            <a:avLst/>
          </a:prstGeom>
          <a:ln w="12700">
            <a:solidFill>
              <a:srgbClr val="0078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C8E83BEE-1760-3642-9D9E-572EF784BB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1975" y="6190958"/>
            <a:ext cx="2039807" cy="22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5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3735B-ACAC-2A4D-8499-9E5052560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/>
          <a:lstStyle/>
          <a:p>
            <a:r>
              <a:rPr lang="fr-FR" dirty="0"/>
              <a:t>Pilot Site A6 </a:t>
            </a:r>
            <a:r>
              <a:rPr lang="fr-FR" dirty="0" err="1"/>
              <a:t>IdF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0A7AFA-8579-014F-ADA5-E30959E681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APRR - Benoît </a:t>
            </a:r>
            <a:r>
              <a:rPr lang="fr-FR" dirty="0" err="1"/>
              <a:t>Vuadelle</a:t>
            </a:r>
            <a:r>
              <a:rPr lang="fr-FR" dirty="0"/>
              <a:t>  - CCAM expert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8FF461-0D70-1B4A-BD2F-A4488C94F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8538" y="6356350"/>
            <a:ext cx="936886" cy="365125"/>
          </a:xfrm>
        </p:spPr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3E5DCE-BF65-034E-A9F6-AC4A84AAD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2E95D8-3A7A-9F43-86F4-40523795E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3685" y="6356350"/>
            <a:ext cx="1730115" cy="365125"/>
          </a:xfrm>
        </p:spPr>
        <p:txBody>
          <a:bodyPr/>
          <a:lstStyle/>
          <a:p>
            <a:fld id="{847E9686-A5F3-B847-B0B0-A7A01BC5B56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735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3720C9-F47C-455A-AD51-90340DC12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1725"/>
            <a:ext cx="10515600" cy="1158537"/>
          </a:xfrm>
        </p:spPr>
        <p:txBody>
          <a:bodyPr/>
          <a:lstStyle/>
          <a:p>
            <a:r>
              <a:rPr lang="fr-FR" dirty="0"/>
              <a:t>FOCUS</a:t>
            </a:r>
            <a:br>
              <a:rPr lang="fr-FR" dirty="0"/>
            </a:br>
            <a:r>
              <a:rPr lang="fr-FR" dirty="0" err="1"/>
              <a:t>Level</a:t>
            </a:r>
            <a:r>
              <a:rPr lang="fr-FR" dirty="0"/>
              <a:t> 3-4 </a:t>
            </a:r>
            <a:r>
              <a:rPr lang="fr-FR" dirty="0" err="1"/>
              <a:t>Automated</a:t>
            </a:r>
            <a:r>
              <a:rPr lang="fr-FR" dirty="0"/>
              <a:t> </a:t>
            </a:r>
            <a:r>
              <a:rPr lang="fr-FR" dirty="0" err="1"/>
              <a:t>Vehicle</a:t>
            </a:r>
            <a:r>
              <a:rPr lang="fr-FR" dirty="0"/>
              <a:t> </a:t>
            </a:r>
            <a:r>
              <a:rPr lang="fr-FR" dirty="0" err="1"/>
              <a:t>negotiating</a:t>
            </a:r>
            <a:r>
              <a:rPr lang="fr-FR" dirty="0"/>
              <a:t> a single </a:t>
            </a:r>
            <a:r>
              <a:rPr lang="fr-FR" dirty="0" err="1"/>
              <a:t>lane</a:t>
            </a:r>
            <a:r>
              <a:rPr lang="fr-FR" dirty="0"/>
              <a:t> </a:t>
            </a:r>
            <a:r>
              <a:rPr lang="fr-FR" dirty="0" err="1"/>
              <a:t>closure</a:t>
            </a:r>
            <a:r>
              <a:rPr lang="fr-FR" dirty="0"/>
              <a:t>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7C02ED6-145F-4C5B-9E88-18AC5B82E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055BDE-8706-4341-923E-69FBDB88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CBF68B-D7D1-4A66-A7A2-A8DBE0DC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435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F88BE8E-0E7D-4450-9030-BE076C04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 </a:t>
            </a:r>
            <a:r>
              <a:rPr lang="fr-FR" dirty="0" err="1"/>
              <a:t>negotiating</a:t>
            </a:r>
            <a:r>
              <a:rPr lang="fr-FR" dirty="0"/>
              <a:t> a </a:t>
            </a:r>
            <a:r>
              <a:rPr lang="fr-FR" dirty="0" err="1"/>
              <a:t>lane</a:t>
            </a:r>
            <a:r>
              <a:rPr lang="fr-FR" dirty="0"/>
              <a:t> </a:t>
            </a:r>
            <a:r>
              <a:rPr lang="fr-FR" dirty="0" err="1"/>
              <a:t>closure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FC4EBB8-53CE-4875-96DF-AE44E72D7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690" y="1252684"/>
            <a:ext cx="10515600" cy="4185900"/>
          </a:xfrm>
          <a:solidFill>
            <a:schemeClr val="bg1"/>
          </a:solidFill>
        </p:spPr>
        <p:txBody>
          <a:bodyPr/>
          <a:lstStyle/>
          <a:p>
            <a:r>
              <a:rPr lang="fr-FR" dirty="0"/>
              <a:t>Use Case RWW and AV</a:t>
            </a:r>
          </a:p>
          <a:p>
            <a:r>
              <a:rPr lang="fr-FR" dirty="0"/>
              <a:t>Lane </a:t>
            </a:r>
            <a:r>
              <a:rPr lang="fr-FR" dirty="0" err="1"/>
              <a:t>closure</a:t>
            </a:r>
            <a:endParaRPr lang="fr-FR" dirty="0"/>
          </a:p>
          <a:p>
            <a:r>
              <a:rPr lang="fr-FR" dirty="0"/>
              <a:t>I2V: DENM+ </a:t>
            </a:r>
            <a:r>
              <a:rPr lang="fr-FR" dirty="0" err="1"/>
              <a:t>Recommended</a:t>
            </a:r>
            <a:r>
              <a:rPr lang="fr-FR" dirty="0"/>
              <a:t> Path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0DD444-6695-4423-8187-C7EDB18D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44B5D4-3474-4CBB-AA07-9AE13897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4C2A54-3929-4ED5-A22A-CB98C3B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11</a:t>
            </a:fld>
            <a:endParaRPr lang="fr-FR"/>
          </a:p>
        </p:txBody>
      </p:sp>
      <p:pic>
        <p:nvPicPr>
          <p:cNvPr id="8" name="Image 7"/>
          <p:cNvPicPr/>
          <p:nvPr/>
        </p:nvPicPr>
        <p:blipFill>
          <a:blip r:embed="rId2"/>
          <a:stretch>
            <a:fillRect/>
          </a:stretch>
        </p:blipFill>
        <p:spPr>
          <a:xfrm>
            <a:off x="5244414" y="1260565"/>
            <a:ext cx="5541010" cy="2546849"/>
          </a:xfrm>
          <a:prstGeom prst="rect">
            <a:avLst/>
          </a:prstGeom>
        </p:spPr>
      </p:pic>
      <p:pic>
        <p:nvPicPr>
          <p:cNvPr id="11" name="Imag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402228" y="3637281"/>
            <a:ext cx="8892540" cy="2452370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2391592" y="2570481"/>
            <a:ext cx="2796540" cy="2292985"/>
          </a:xfrm>
          <a:prstGeom prst="rect">
            <a:avLst/>
          </a:prstGeom>
        </p:spPr>
      </p:pic>
      <p:pic>
        <p:nvPicPr>
          <p:cNvPr id="14" name="Image 13"/>
          <p:cNvPicPr/>
          <p:nvPr/>
        </p:nvPicPr>
        <p:blipFill>
          <a:blip r:embed="rId5"/>
          <a:stretch>
            <a:fillRect/>
          </a:stretch>
        </p:blipFill>
        <p:spPr>
          <a:xfrm>
            <a:off x="9979790" y="3008956"/>
            <a:ext cx="2119681" cy="324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6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F88BE8E-0E7D-4450-9030-BE076C04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 </a:t>
            </a:r>
            <a:r>
              <a:rPr lang="fr-FR" dirty="0" err="1"/>
              <a:t>negotiating</a:t>
            </a:r>
            <a:r>
              <a:rPr lang="fr-FR" dirty="0"/>
              <a:t> a </a:t>
            </a:r>
            <a:r>
              <a:rPr lang="fr-FR" dirty="0" err="1"/>
              <a:t>lane</a:t>
            </a:r>
            <a:r>
              <a:rPr lang="fr-FR" dirty="0"/>
              <a:t> </a:t>
            </a:r>
            <a:r>
              <a:rPr lang="fr-FR" dirty="0" err="1"/>
              <a:t>closure</a:t>
            </a:r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FC4EBB8-53CE-4875-96DF-AE44E72D7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04" y="1206965"/>
            <a:ext cx="10515600" cy="4185900"/>
          </a:xfrm>
          <a:solidFill>
            <a:schemeClr val="bg1"/>
          </a:solidFill>
        </p:spPr>
        <p:txBody>
          <a:bodyPr lIns="91440" tIns="45720" rIns="91440" bIns="45720" anchor="t"/>
          <a:lstStyle/>
          <a:p>
            <a:r>
              <a:rPr lang="fr-FR" sz="2000" dirty="0"/>
              <a:t>Road </a:t>
            </a:r>
            <a:r>
              <a:rPr lang="fr-FR" sz="2000" dirty="0" err="1"/>
              <a:t>works</a:t>
            </a:r>
            <a:r>
              <a:rPr lang="fr-FR" sz="2000" dirty="0"/>
              <a:t>, 2 </a:t>
            </a:r>
            <a:r>
              <a:rPr lang="fr-FR" sz="2000" dirty="0" err="1"/>
              <a:t>lanes</a:t>
            </a:r>
            <a:r>
              <a:rPr lang="fr-FR" sz="2000" dirty="0"/>
              <a:t> </a:t>
            </a:r>
            <a:r>
              <a:rPr lang="fr-FR" sz="2000" dirty="0" err="1"/>
              <a:t>closed</a:t>
            </a:r>
            <a:r>
              <a:rPr lang="fr-FR" sz="2000" dirty="0"/>
              <a:t> by</a:t>
            </a:r>
          </a:p>
          <a:p>
            <a:pPr marL="0" indent="0">
              <a:buNone/>
            </a:pPr>
            <a:r>
              <a:rPr lang="fr-FR" sz="2000" dirty="0"/>
              <a:t>       warning </a:t>
            </a:r>
            <a:r>
              <a:rPr lang="fr-FR" sz="2000" dirty="0" err="1"/>
              <a:t>trailer</a:t>
            </a:r>
            <a:r>
              <a:rPr lang="fr-FR" sz="2000" dirty="0"/>
              <a:t>.</a:t>
            </a:r>
          </a:p>
          <a:p>
            <a:r>
              <a:rPr lang="fr-FR" sz="2000" dirty="0" err="1"/>
              <a:t>InDiD</a:t>
            </a:r>
            <a:r>
              <a:rPr lang="fr-FR" sz="2000" dirty="0"/>
              <a:t> test report:</a:t>
            </a:r>
            <a:endParaRPr lang="fr-FR" sz="2000" dirty="0">
              <a:cs typeface="Calibri"/>
            </a:endParaRPr>
          </a:p>
          <a:p>
            <a:pPr marL="0" indent="0">
              <a:buNone/>
            </a:pPr>
            <a:r>
              <a:rPr lang="fr-FR" sz="1200" dirty="0">
                <a:solidFill>
                  <a:srgbClr val="0078AA"/>
                </a:solidFill>
              </a:rPr>
              <a:t>COCSIC_2.6.3.4-Rapports-de-tests_Franchissement Balisage</a:t>
            </a:r>
          </a:p>
          <a:p>
            <a:endParaRPr lang="fr-FR" sz="2000" dirty="0">
              <a:solidFill>
                <a:srgbClr val="92D050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0DD444-6695-4423-8187-C7EDB18D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44B5D4-3474-4CBB-AA07-9AE13897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4C2A54-3929-4ED5-A22A-CB98C3B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12</a:t>
            </a:fld>
            <a:endParaRPr lang="fr-FR"/>
          </a:p>
        </p:txBody>
      </p:sp>
      <p:pic>
        <p:nvPicPr>
          <p:cNvPr id="2" name="INDID_WZ_BIP6_doub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859" y="995434"/>
            <a:ext cx="7279731" cy="5977654"/>
          </a:xfrm>
          <a:prstGeom prst="rect">
            <a:avLst/>
          </a:prstGeom>
        </p:spPr>
      </p:pic>
      <p:pic>
        <p:nvPicPr>
          <p:cNvPr id="8" name="Image 7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4460C553-6A18-C9AD-7807-EAB53400F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14488" y="3949383"/>
            <a:ext cx="4082415" cy="167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3720C9-F47C-455A-AD51-90340DC12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fr-FR" dirty="0" err="1"/>
              <a:t>Successes</a:t>
            </a:r>
            <a:r>
              <a:rPr lang="fr-FR" dirty="0"/>
              <a:t> / Continuations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7C02ED6-145F-4C5B-9E88-18AC5B82E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055BDE-8706-4341-923E-69FBDB88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CBF68B-D7D1-4A66-A7A2-A8DBE0DC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2985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F88BE8E-0E7D-4450-9030-BE076C04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/>
          <a:lstStyle/>
          <a:p>
            <a:r>
              <a:rPr lang="fr-FR" dirty="0" err="1"/>
              <a:t>Successes</a:t>
            </a:r>
            <a:r>
              <a:rPr lang="fr-FR" dirty="0"/>
              <a:t> and continuations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FC4EBB8-53CE-4875-96DF-AE44E72D7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56" y="1598587"/>
            <a:ext cx="10536766" cy="1436503"/>
          </a:xfrm>
          <a:noFill/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1800" dirty="0"/>
              <a:t>ODD extension for a VA </a:t>
            </a:r>
            <a:r>
              <a:rPr lang="fr-FR" sz="1800" dirty="0" err="1"/>
              <a:t>covering</a:t>
            </a:r>
            <a:r>
              <a:rPr lang="fr-FR" sz="1800" dirty="0"/>
              <a:t> </a:t>
            </a:r>
            <a:r>
              <a:rPr lang="fr-FR" sz="1800" dirty="0" err="1"/>
              <a:t>two</a:t>
            </a:r>
            <a:r>
              <a:rPr lang="fr-FR" sz="1800" dirty="0"/>
              <a:t> new use cases: </a:t>
            </a:r>
            <a:r>
              <a:rPr lang="fr-FR" sz="1800" dirty="0" err="1"/>
              <a:t>negotiating</a:t>
            </a:r>
            <a:r>
              <a:rPr lang="fr-FR" sz="1800" dirty="0"/>
              <a:t> a </a:t>
            </a:r>
            <a:r>
              <a:rPr lang="fr-FR" sz="1800" dirty="0" err="1"/>
              <a:t>toll</a:t>
            </a:r>
            <a:r>
              <a:rPr lang="fr-FR" sz="1800" dirty="0"/>
              <a:t> </a:t>
            </a:r>
            <a:r>
              <a:rPr lang="fr-FR" sz="1800" dirty="0" err="1"/>
              <a:t>barrier</a:t>
            </a:r>
            <a:r>
              <a:rPr lang="fr-FR" sz="1800" dirty="0"/>
              <a:t> and a single </a:t>
            </a:r>
            <a:r>
              <a:rPr lang="fr-FR" sz="1800" dirty="0" err="1"/>
              <a:t>lane</a:t>
            </a:r>
            <a:r>
              <a:rPr lang="fr-FR" sz="1800" dirty="0"/>
              <a:t> </a:t>
            </a:r>
            <a:r>
              <a:rPr lang="fr-FR" sz="1800" dirty="0" err="1"/>
              <a:t>closure</a:t>
            </a:r>
            <a:endParaRPr lang="fr-FR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800" dirty="0" err="1"/>
              <a:t>Modeling</a:t>
            </a:r>
            <a:r>
              <a:rPr lang="fr-FR" sz="1800" dirty="0"/>
              <a:t> of Virtual </a:t>
            </a:r>
            <a:r>
              <a:rPr lang="fr-FR" sz="1800" dirty="0" err="1"/>
              <a:t>Lanes</a:t>
            </a:r>
            <a:r>
              <a:rPr lang="fr-FR" sz="1800" dirty="0"/>
              <a:t> on a </a:t>
            </a:r>
            <a:r>
              <a:rPr lang="fr-FR" sz="1800" dirty="0" err="1"/>
              <a:t>toll</a:t>
            </a:r>
            <a:r>
              <a:rPr lang="fr-FR" sz="1800" dirty="0"/>
              <a:t> </a:t>
            </a:r>
            <a:r>
              <a:rPr lang="fr-FR" sz="1800" dirty="0" err="1"/>
              <a:t>plaza</a:t>
            </a:r>
            <a:r>
              <a:rPr lang="fr-FR" sz="1800" dirty="0"/>
              <a:t> in  an area </a:t>
            </a:r>
            <a:r>
              <a:rPr lang="fr-FR" sz="1800" dirty="0" err="1"/>
              <a:t>without</a:t>
            </a:r>
            <a:r>
              <a:rPr lang="fr-FR" sz="1800" dirty="0"/>
              <a:t> </a:t>
            </a:r>
            <a:r>
              <a:rPr lang="fr-FR" sz="1800" dirty="0" err="1"/>
              <a:t>ground</a:t>
            </a:r>
            <a:r>
              <a:rPr lang="fr-FR" sz="1800" dirty="0"/>
              <a:t> </a:t>
            </a:r>
            <a:r>
              <a:rPr lang="fr-FR" sz="1800" dirty="0" err="1"/>
              <a:t>markings</a:t>
            </a:r>
            <a:endParaRPr lang="fr-FR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800" dirty="0" err="1"/>
              <a:t>Operational</a:t>
            </a:r>
            <a:r>
              <a:rPr lang="fr-FR" sz="1800" dirty="0"/>
              <a:t> interface </a:t>
            </a:r>
            <a:r>
              <a:rPr lang="fr-FR" sz="1800" dirty="0" err="1"/>
              <a:t>between</a:t>
            </a:r>
            <a:r>
              <a:rPr lang="fr-FR" sz="1800" dirty="0"/>
              <a:t> a </a:t>
            </a:r>
            <a:r>
              <a:rPr lang="fr-FR" sz="1800" dirty="0" err="1"/>
              <a:t>toll</a:t>
            </a:r>
            <a:r>
              <a:rPr lang="fr-FR" sz="1800" dirty="0"/>
              <a:t> </a:t>
            </a:r>
            <a:r>
              <a:rPr lang="fr-FR" sz="1800" dirty="0" err="1"/>
              <a:t>equipment</a:t>
            </a:r>
            <a:r>
              <a:rPr lang="fr-FR" sz="1800" dirty="0"/>
              <a:t> </a:t>
            </a:r>
            <a:r>
              <a:rPr lang="fr-FR" sz="1800" dirty="0" err="1"/>
              <a:t>supervisor</a:t>
            </a:r>
            <a:r>
              <a:rPr lang="fr-FR" sz="1800" dirty="0"/>
              <a:t> and </a:t>
            </a:r>
            <a:r>
              <a:rPr lang="fr-FR" sz="1800" dirty="0" err="1"/>
              <a:t>RSUs</a:t>
            </a:r>
            <a:endParaRPr lang="fr-FR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sz="1800" dirty="0" err="1"/>
              <a:t>Negotiating</a:t>
            </a:r>
            <a:r>
              <a:rPr lang="fr-FR" sz="1800" dirty="0"/>
              <a:t>  RWW </a:t>
            </a:r>
            <a:r>
              <a:rPr lang="fr-FR" sz="1800" dirty="0" err="1"/>
              <a:t>with</a:t>
            </a:r>
            <a:r>
              <a:rPr lang="fr-FR" sz="1800" dirty="0"/>
              <a:t> single </a:t>
            </a:r>
            <a:r>
              <a:rPr lang="fr-FR" sz="1800" dirty="0" err="1"/>
              <a:t>lane</a:t>
            </a:r>
            <a:r>
              <a:rPr lang="fr-FR" sz="1800" dirty="0"/>
              <a:t> </a:t>
            </a:r>
            <a:r>
              <a:rPr lang="fr-FR" sz="1800" dirty="0" err="1"/>
              <a:t>closure</a:t>
            </a:r>
            <a:r>
              <a:rPr lang="fr-FR" sz="1800" dirty="0"/>
              <a:t> </a:t>
            </a:r>
            <a:r>
              <a:rPr lang="fr-FR" sz="1800" dirty="0" err="1"/>
              <a:t>validated</a:t>
            </a:r>
            <a:r>
              <a:rPr lang="fr-FR" sz="1800" dirty="0"/>
              <a:t> on test </a:t>
            </a:r>
            <a:r>
              <a:rPr lang="fr-FR" sz="1800" dirty="0" err="1"/>
              <a:t>tracks</a:t>
            </a:r>
            <a:endParaRPr lang="fr-FR" sz="20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0DD444-6695-4423-8187-C7EDB18D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44B5D4-3474-4CBB-AA07-9AE13897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InDiD</a:t>
            </a:r>
            <a:r>
              <a:rPr lang="fr-FR" dirty="0"/>
              <a:t>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4C2A54-3929-4ED5-A22A-CB98C3B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14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33291F-8268-31F8-C649-249709CDA022}"/>
              </a:ext>
            </a:extLst>
          </p:cNvPr>
          <p:cNvSpPr txBox="1"/>
          <p:nvPr/>
        </p:nvSpPr>
        <p:spPr>
          <a:xfrm>
            <a:off x="831850" y="1137448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78AA"/>
                </a:solidFill>
              </a:rPr>
              <a:t>Successes</a:t>
            </a:r>
            <a:endParaRPr lang="fr-FR" sz="2000" dirty="0">
              <a:solidFill>
                <a:srgbClr val="0078AA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33291F-8268-31F8-C649-249709CDA022}"/>
              </a:ext>
            </a:extLst>
          </p:cNvPr>
          <p:cNvSpPr txBox="1"/>
          <p:nvPr/>
        </p:nvSpPr>
        <p:spPr>
          <a:xfrm>
            <a:off x="925528" y="3119133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78AA"/>
                </a:solidFill>
              </a:rPr>
              <a:t>Continuations</a:t>
            </a:r>
          </a:p>
        </p:txBody>
      </p:sp>
      <p:pic>
        <p:nvPicPr>
          <p:cNvPr id="10" name="Image 9" descr="C:\Users\vuadelle\Documents\My Screen Captures\20230302_112324.jpg - Photos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901" y="2032298"/>
            <a:ext cx="2853479" cy="18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FFC4EBB8-53CE-4875-96DF-AE44E72D70EC}"/>
              </a:ext>
            </a:extLst>
          </p:cNvPr>
          <p:cNvSpPr txBox="1">
            <a:spLocks/>
          </p:cNvSpPr>
          <p:nvPr/>
        </p:nvSpPr>
        <p:spPr>
          <a:xfrm>
            <a:off x="925528" y="3531854"/>
            <a:ext cx="10515600" cy="269237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20B0604020202020204" pitchFamily="34" charset="0"/>
              <a:buChar char="Ø"/>
            </a:pPr>
            <a:r>
              <a:rPr lang="fr-FR" sz="1800" i="1" dirty="0">
                <a:ea typeface="Calibri"/>
                <a:cs typeface="Calibri"/>
              </a:rPr>
              <a:t>VA </a:t>
            </a:r>
            <a:r>
              <a:rPr lang="fr-FR" sz="1800" i="1" dirty="0" err="1">
                <a:ea typeface="Calibri"/>
                <a:cs typeface="Calibri"/>
              </a:rPr>
              <a:t>Negotiating</a:t>
            </a:r>
            <a:r>
              <a:rPr lang="fr-FR" sz="1800" i="1" dirty="0">
                <a:ea typeface="Calibri"/>
                <a:cs typeface="Calibri"/>
              </a:rPr>
              <a:t> Road Works:</a:t>
            </a:r>
            <a:endParaRPr lang="fr-FR" dirty="0"/>
          </a:p>
          <a:p>
            <a:pPr marL="742950" lvl="1" indent="-285750">
              <a:buFont typeface="Wingdings" panose="020B0604020202020204" pitchFamily="34" charset="0"/>
              <a:buChar char="Ø"/>
            </a:pPr>
            <a:r>
              <a:rPr lang="fr-FR" sz="1400" i="1" dirty="0" err="1">
                <a:ea typeface="Calibri"/>
                <a:cs typeface="Calibri"/>
              </a:rPr>
              <a:t>Topographic</a:t>
            </a:r>
            <a:r>
              <a:rPr lang="fr-FR" sz="1400" i="1" dirty="0">
                <a:ea typeface="Calibri"/>
                <a:cs typeface="Calibri"/>
              </a:rPr>
              <a:t> </a:t>
            </a:r>
            <a:r>
              <a:rPr lang="fr-FR" sz="1400" i="1" dirty="0" err="1">
                <a:ea typeface="Calibri"/>
                <a:cs typeface="Calibri"/>
              </a:rPr>
              <a:t>survey</a:t>
            </a:r>
            <a:r>
              <a:rPr lang="fr-FR" sz="1400" i="1" dirty="0">
                <a:ea typeface="Calibri"/>
                <a:cs typeface="Calibri"/>
              </a:rPr>
              <a:t> (</a:t>
            </a:r>
            <a:r>
              <a:rPr lang="fr-FR" sz="1400" i="1" dirty="0" err="1">
                <a:ea typeface="Calibri"/>
                <a:cs typeface="Calibri"/>
              </a:rPr>
              <a:t>precision</a:t>
            </a:r>
            <a:r>
              <a:rPr lang="fr-FR" sz="1400" i="1" dirty="0">
                <a:ea typeface="Calibri"/>
                <a:cs typeface="Calibri"/>
              </a:rPr>
              <a:t> of positions) to </a:t>
            </a:r>
            <a:r>
              <a:rPr lang="fr-FR" sz="1400" i="1" dirty="0" err="1">
                <a:ea typeface="Calibri"/>
                <a:cs typeface="Calibri"/>
              </a:rPr>
              <a:t>standardize</a:t>
            </a:r>
            <a:r>
              <a:rPr lang="fr-FR" sz="1400" i="1" dirty="0">
                <a:ea typeface="Calibri"/>
                <a:cs typeface="Calibri"/>
              </a:rPr>
              <a:t> and </a:t>
            </a:r>
            <a:r>
              <a:rPr lang="fr-FR" sz="1400" i="1" dirty="0" err="1">
                <a:ea typeface="Calibri"/>
                <a:cs typeface="Calibri"/>
              </a:rPr>
              <a:t>optimize</a:t>
            </a:r>
            <a:endParaRPr lang="fr-FR" sz="1400" i="1" dirty="0">
              <a:ea typeface="Calibri"/>
              <a:cs typeface="Calibri"/>
            </a:endParaRPr>
          </a:p>
          <a:p>
            <a:pPr marL="742950" lvl="1" indent="-285750">
              <a:buFont typeface="Wingdings" panose="020B0604020202020204" pitchFamily="34" charset="0"/>
              <a:buChar char="Ø"/>
            </a:pPr>
            <a:r>
              <a:rPr lang="fr-FR" sz="1400" i="1" dirty="0" err="1">
                <a:ea typeface="Calibri"/>
                <a:cs typeface="Calibri"/>
              </a:rPr>
              <a:t>Extend</a:t>
            </a:r>
            <a:r>
              <a:rPr lang="fr-FR" sz="1400" i="1" dirty="0">
                <a:ea typeface="Calibri"/>
                <a:cs typeface="Calibri"/>
              </a:rPr>
              <a:t> the scope of the types of </a:t>
            </a:r>
            <a:r>
              <a:rPr lang="fr-FR" sz="1400" i="1" dirty="0" err="1">
                <a:ea typeface="Calibri"/>
                <a:cs typeface="Calibri"/>
              </a:rPr>
              <a:t>work</a:t>
            </a:r>
            <a:r>
              <a:rPr lang="fr-FR" sz="1400" i="1" dirty="0">
                <a:ea typeface="Calibri"/>
                <a:cs typeface="Calibri"/>
              </a:rPr>
              <a:t> zones </a:t>
            </a:r>
            <a:r>
              <a:rPr lang="fr-FR" sz="1400" i="1" dirty="0" err="1">
                <a:ea typeface="Calibri"/>
                <a:cs typeface="Calibri"/>
              </a:rPr>
              <a:t>taken</a:t>
            </a:r>
            <a:r>
              <a:rPr lang="fr-FR" sz="1400" i="1" dirty="0">
                <a:ea typeface="Calibri"/>
                <a:cs typeface="Calibri"/>
              </a:rPr>
              <a:t> </a:t>
            </a:r>
            <a:r>
              <a:rPr lang="fr-FR" sz="1400" i="1" dirty="0" err="1">
                <a:ea typeface="Calibri"/>
                <a:cs typeface="Calibri"/>
              </a:rPr>
              <a:t>into</a:t>
            </a:r>
            <a:r>
              <a:rPr lang="fr-FR" sz="1400" i="1" dirty="0">
                <a:ea typeface="Calibri"/>
                <a:cs typeface="Calibri"/>
              </a:rPr>
              <a:t> </a:t>
            </a:r>
            <a:r>
              <a:rPr lang="fr-FR" sz="1400" i="1" dirty="0" err="1">
                <a:ea typeface="Calibri"/>
                <a:cs typeface="Calibri"/>
              </a:rPr>
              <a:t>account</a:t>
            </a:r>
            <a:r>
              <a:rPr lang="fr-FR" sz="1400" i="1" dirty="0">
                <a:ea typeface="Calibri"/>
                <a:cs typeface="Calibri"/>
              </a:rPr>
              <a:t> (</a:t>
            </a:r>
            <a:r>
              <a:rPr lang="fr-FR" sz="1400" i="1" dirty="0" err="1">
                <a:ea typeface="Calibri"/>
                <a:cs typeface="Calibri"/>
              </a:rPr>
              <a:t>carriageway</a:t>
            </a:r>
            <a:r>
              <a:rPr lang="fr-FR" sz="1400" i="1" dirty="0">
                <a:ea typeface="Calibri"/>
                <a:cs typeface="Calibri"/>
              </a:rPr>
              <a:t> </a:t>
            </a:r>
            <a:r>
              <a:rPr lang="fr-FR" sz="1400" i="1" dirty="0" err="1">
                <a:ea typeface="Calibri"/>
                <a:cs typeface="Calibri"/>
              </a:rPr>
              <a:t>crossover</a:t>
            </a:r>
            <a:r>
              <a:rPr lang="fr-FR" sz="1400" i="1" dirty="0">
                <a:ea typeface="Calibri"/>
                <a:cs typeface="Calibri"/>
              </a:rPr>
              <a:t>, entry </a:t>
            </a:r>
            <a:r>
              <a:rPr lang="fr-FR" sz="1400" i="1" dirty="0" err="1">
                <a:ea typeface="Calibri"/>
                <a:cs typeface="Calibri"/>
              </a:rPr>
              <a:t>inside</a:t>
            </a:r>
            <a:r>
              <a:rPr lang="fr-FR" sz="1400" i="1" dirty="0">
                <a:ea typeface="Calibri"/>
                <a:cs typeface="Calibri"/>
              </a:rPr>
              <a:t> </a:t>
            </a:r>
            <a:r>
              <a:rPr lang="fr-FR" sz="1400" i="1" dirty="0" err="1">
                <a:ea typeface="Calibri"/>
                <a:cs typeface="Calibri"/>
              </a:rPr>
              <a:t>roadworks</a:t>
            </a:r>
            <a:r>
              <a:rPr lang="fr-FR" sz="1400" i="1" dirty="0">
                <a:ea typeface="Calibri"/>
                <a:cs typeface="Calibri"/>
              </a:rPr>
              <a:t>….)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fr-FR" sz="1800" i="1" dirty="0">
                <a:solidFill>
                  <a:srgbClr val="000000"/>
                </a:solidFill>
                <a:ea typeface="Calibri"/>
                <a:cs typeface="Calibri"/>
              </a:rPr>
              <a:t>VA </a:t>
            </a:r>
            <a:r>
              <a:rPr lang="fr-FR" sz="1800" i="1" dirty="0" err="1">
                <a:solidFill>
                  <a:srgbClr val="000000"/>
                </a:solidFill>
                <a:ea typeface="Calibri"/>
                <a:cs typeface="Calibri"/>
              </a:rPr>
              <a:t>Negotiating</a:t>
            </a:r>
            <a:r>
              <a:rPr lang="fr-FR" sz="1800" i="1" dirty="0">
                <a:solidFill>
                  <a:srgbClr val="000000"/>
                </a:solidFill>
                <a:ea typeface="Calibri"/>
                <a:cs typeface="Calibri"/>
              </a:rPr>
              <a:t> a </a:t>
            </a:r>
            <a:r>
              <a:rPr lang="fr-FR" sz="1800" i="1" dirty="0" err="1">
                <a:solidFill>
                  <a:srgbClr val="000000"/>
                </a:solidFill>
                <a:ea typeface="Calibri"/>
                <a:cs typeface="Calibri"/>
              </a:rPr>
              <a:t>toll</a:t>
            </a:r>
            <a:r>
              <a:rPr lang="fr-FR" sz="1800" i="1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  <a:r>
              <a:rPr lang="fr-FR" sz="1800" i="1" dirty="0" err="1">
                <a:solidFill>
                  <a:srgbClr val="000000"/>
                </a:solidFill>
                <a:ea typeface="Calibri"/>
                <a:cs typeface="Calibri"/>
              </a:rPr>
              <a:t>barrier</a:t>
            </a:r>
            <a:r>
              <a:rPr lang="fr-FR" sz="1800" i="1" dirty="0">
                <a:solidFill>
                  <a:srgbClr val="000000"/>
                </a:solidFill>
                <a:ea typeface="Calibri"/>
                <a:cs typeface="Calibri"/>
              </a:rPr>
              <a:t>: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fr-FR" sz="1400" i="1" dirty="0">
                <a:ea typeface="Calibri"/>
                <a:cs typeface="Calibri"/>
              </a:rPr>
              <a:t>   </a:t>
            </a:r>
            <a:r>
              <a:rPr lang="fr-FR" sz="1400" i="1" dirty="0" err="1">
                <a:ea typeface="Calibri"/>
                <a:cs typeface="Calibri"/>
              </a:rPr>
              <a:t>improved</a:t>
            </a:r>
            <a:r>
              <a:rPr lang="fr-FR" sz="1400" i="1" dirty="0">
                <a:ea typeface="Calibri"/>
                <a:cs typeface="Calibri"/>
              </a:rPr>
              <a:t> </a:t>
            </a:r>
            <a:r>
              <a:rPr lang="fr-FR" sz="1400" i="1" dirty="0" err="1">
                <a:ea typeface="Calibri"/>
                <a:cs typeface="Calibri"/>
              </a:rPr>
              <a:t>low</a:t>
            </a:r>
            <a:r>
              <a:rPr lang="fr-FR" sz="1400" i="1" dirty="0">
                <a:ea typeface="Calibri"/>
                <a:cs typeface="Calibri"/>
              </a:rPr>
              <a:t> speed control in areas </a:t>
            </a:r>
            <a:r>
              <a:rPr lang="fr-FR" sz="1400" i="1" dirty="0" err="1">
                <a:ea typeface="Calibri"/>
                <a:cs typeface="Calibri"/>
              </a:rPr>
              <a:t>near</a:t>
            </a:r>
            <a:r>
              <a:rPr lang="fr-FR" sz="1400" i="1" dirty="0">
                <a:ea typeface="Calibri"/>
                <a:cs typeface="Calibri"/>
              </a:rPr>
              <a:t> the </a:t>
            </a:r>
            <a:r>
              <a:rPr lang="fr-FR" sz="1400" i="1" dirty="0" err="1">
                <a:ea typeface="Calibri"/>
                <a:cs typeface="Calibri"/>
              </a:rPr>
              <a:t>barrier</a:t>
            </a:r>
            <a:r>
              <a:rPr lang="fr-FR" sz="1400" i="1" dirty="0">
                <a:ea typeface="Calibri"/>
                <a:cs typeface="Calibri"/>
              </a:rPr>
              <a:t> to </a:t>
            </a:r>
            <a:r>
              <a:rPr lang="fr-FR" sz="1400" i="1" dirty="0" err="1">
                <a:ea typeface="Calibri"/>
                <a:cs typeface="Calibri"/>
              </a:rPr>
              <a:t>facilitate</a:t>
            </a:r>
            <a:r>
              <a:rPr lang="fr-FR" sz="1400" i="1" dirty="0">
                <a:ea typeface="Calibri"/>
                <a:cs typeface="Calibri"/>
              </a:rPr>
              <a:t> passage of the </a:t>
            </a:r>
            <a:r>
              <a:rPr lang="fr-FR" sz="1400" i="1" dirty="0" err="1">
                <a:ea typeface="Calibri"/>
                <a:cs typeface="Calibri"/>
              </a:rPr>
              <a:t>toll</a:t>
            </a:r>
            <a:r>
              <a:rPr lang="fr-FR" sz="1400" i="1" dirty="0">
                <a:ea typeface="Calibri"/>
                <a:cs typeface="Calibri"/>
              </a:rPr>
              <a:t> </a:t>
            </a:r>
            <a:r>
              <a:rPr lang="fr-FR" sz="1400" i="1" dirty="0" err="1">
                <a:ea typeface="Calibri"/>
                <a:cs typeface="Calibri"/>
              </a:rPr>
              <a:t>lane</a:t>
            </a:r>
            <a:endParaRPr lang="fr-FR" sz="1400" i="1" dirty="0">
              <a:ea typeface="Calibri"/>
              <a:cs typeface="Calibri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fr-FR" sz="1400" i="1" dirty="0">
                <a:ea typeface="Calibri"/>
                <a:cs typeface="Calibri"/>
              </a:rPr>
              <a:t>   </a:t>
            </a:r>
            <a:r>
              <a:rPr lang="fr-FR" sz="1400" i="1" dirty="0" err="1">
                <a:ea typeface="Calibri"/>
                <a:cs typeface="Calibri"/>
              </a:rPr>
              <a:t>Integration</a:t>
            </a:r>
            <a:r>
              <a:rPr lang="fr-FR" sz="1400" i="1" dirty="0">
                <a:ea typeface="Calibri"/>
                <a:cs typeface="Calibri"/>
              </a:rPr>
              <a:t> of </a:t>
            </a:r>
            <a:r>
              <a:rPr lang="fr-FR" sz="1400" i="1" dirty="0" err="1">
                <a:ea typeface="Calibri"/>
                <a:cs typeface="Calibri"/>
              </a:rPr>
              <a:t>redundancy</a:t>
            </a:r>
            <a:r>
              <a:rPr lang="fr-FR" sz="1400" i="1" dirty="0">
                <a:ea typeface="Calibri"/>
                <a:cs typeface="Calibri"/>
              </a:rPr>
              <a:t> of </a:t>
            </a:r>
            <a:r>
              <a:rPr lang="fr-FR" sz="1400" i="1" dirty="0" err="1">
                <a:ea typeface="Calibri"/>
                <a:cs typeface="Calibri"/>
              </a:rPr>
              <a:t>traffic</a:t>
            </a:r>
            <a:r>
              <a:rPr lang="fr-FR" sz="1400" i="1" dirty="0">
                <a:ea typeface="Calibri"/>
                <a:cs typeface="Calibri"/>
              </a:rPr>
              <a:t> Light states by on-</a:t>
            </a:r>
            <a:r>
              <a:rPr lang="fr-FR" sz="1400" i="1" dirty="0" err="1">
                <a:ea typeface="Calibri"/>
                <a:cs typeface="Calibri"/>
              </a:rPr>
              <a:t>board</a:t>
            </a:r>
            <a:r>
              <a:rPr lang="fr-FR" sz="1400" i="1" dirty="0">
                <a:ea typeface="Calibri"/>
                <a:cs typeface="Calibri"/>
              </a:rPr>
              <a:t> perception</a:t>
            </a:r>
          </a:p>
          <a:p>
            <a:pPr lvl="1">
              <a:buFont typeface="Wingdings" panose="020B0604020202020204" pitchFamily="34" charset="0"/>
              <a:buChar char="Ø"/>
            </a:pPr>
            <a:r>
              <a:rPr lang="fr-FR" sz="1400" i="1" dirty="0">
                <a:ea typeface="Calibri"/>
                <a:cs typeface="Calibri"/>
              </a:rPr>
              <a:t>   Management of the location transition </a:t>
            </a:r>
            <a:r>
              <a:rPr lang="fr-FR" sz="1400" i="1" dirty="0" err="1">
                <a:ea typeface="Calibri"/>
                <a:cs typeface="Calibri"/>
              </a:rPr>
              <a:t>between</a:t>
            </a:r>
            <a:r>
              <a:rPr lang="fr-FR" sz="1400" i="1" dirty="0">
                <a:ea typeface="Calibri"/>
                <a:cs typeface="Calibri"/>
              </a:rPr>
              <a:t> HD MAP and MAPEM</a:t>
            </a:r>
          </a:p>
          <a:p>
            <a:pPr lvl="1">
              <a:buFont typeface="Wingdings" panose="020B0604020202020204" pitchFamily="34" charset="0"/>
              <a:buChar char="Ø"/>
            </a:pPr>
            <a:endParaRPr lang="fr-FR" sz="1400" i="1" dirty="0">
              <a:solidFill>
                <a:srgbClr val="898989"/>
              </a:solidFill>
              <a:ea typeface="Calibri"/>
              <a:cs typeface="Calibri"/>
            </a:endParaRPr>
          </a:p>
          <a:p>
            <a:pPr>
              <a:buFont typeface="Wingdings" panose="020B0604020202020204" pitchFamily="34" charset="0"/>
              <a:buChar char="Ø"/>
            </a:pPr>
            <a:r>
              <a:rPr lang="fr-FR" sz="1800" i="1" dirty="0" err="1">
                <a:ea typeface="Calibri"/>
                <a:cs typeface="Calibri"/>
              </a:rPr>
              <a:t>Assessment</a:t>
            </a:r>
            <a:r>
              <a:rPr lang="fr-FR" sz="1800" i="1" dirty="0">
                <a:ea typeface="Calibri"/>
                <a:cs typeface="Calibri"/>
              </a:rPr>
              <a:t> of </a:t>
            </a:r>
            <a:r>
              <a:rPr lang="fr-FR" sz="1800" i="1" dirty="0" err="1">
                <a:ea typeface="Calibri"/>
                <a:cs typeface="Calibri"/>
              </a:rPr>
              <a:t>both</a:t>
            </a:r>
            <a:r>
              <a:rPr lang="fr-FR" sz="1800" i="1" dirty="0">
                <a:ea typeface="Calibri"/>
                <a:cs typeface="Calibri"/>
              </a:rPr>
              <a:t> Use Cases on open road.</a:t>
            </a:r>
          </a:p>
        </p:txBody>
      </p:sp>
    </p:spTree>
    <p:extLst>
      <p:ext uri="{BB962C8B-B14F-4D97-AF65-F5344CB8AC3E}">
        <p14:creationId xmlns:p14="http://schemas.microsoft.com/office/powerpoint/2010/main" val="2137054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/>
          </a:p>
          <a:p>
            <a:fld id="{847E9686-A5F3-B847-B0B0-A7A01BC5B569}" type="slidenum">
              <a:rPr lang="fr-FR" smtClean="0"/>
              <a:pPr/>
              <a:t>15</a:t>
            </a:fld>
            <a:endParaRPr lang="fr-FR"/>
          </a:p>
          <a:p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379" y="5396032"/>
            <a:ext cx="1519210" cy="52074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475" y="5502475"/>
            <a:ext cx="755970" cy="42066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173" y="5398357"/>
            <a:ext cx="1120374" cy="52862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64455" y="3026150"/>
            <a:ext cx="439569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000" i="1" dirty="0" err="1">
                <a:solidFill>
                  <a:srgbClr val="0070C0"/>
                </a:solidFill>
                <a:latin typeface="+mj-lt"/>
              </a:rPr>
              <a:t>Thank</a:t>
            </a:r>
            <a:r>
              <a:rPr lang="fr-FR" sz="6000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fr-FR" sz="6000" i="1" dirty="0" err="1">
                <a:solidFill>
                  <a:srgbClr val="0070C0"/>
                </a:solidFill>
                <a:latin typeface="+mj-lt"/>
              </a:rPr>
              <a:t>you</a:t>
            </a:r>
            <a:r>
              <a:rPr lang="fr-FR" sz="6000" i="1" dirty="0">
                <a:solidFill>
                  <a:srgbClr val="0070C0"/>
                </a:solidFill>
                <a:latin typeface="+mj-lt"/>
              </a:rPr>
              <a:t> for</a:t>
            </a:r>
          </a:p>
          <a:p>
            <a:r>
              <a:rPr lang="fr-FR" sz="6000" i="1" dirty="0" err="1">
                <a:solidFill>
                  <a:srgbClr val="0070C0"/>
                </a:solidFill>
                <a:latin typeface="+mj-lt"/>
              </a:rPr>
              <a:t>listening</a:t>
            </a:r>
            <a:endParaRPr lang="fr-FR" sz="6000" i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230" y="866273"/>
            <a:ext cx="2791907" cy="437261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126" y="866273"/>
            <a:ext cx="5522602" cy="209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5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0DD444-6695-4423-8187-C7EDB18D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44B5D4-3474-4CBB-AA07-9AE13897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InDiD</a:t>
            </a:r>
            <a:r>
              <a:rPr lang="fr-FR" dirty="0"/>
              <a:t>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4C2A54-3929-4ED5-A22A-CB98C3B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2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4" y="286775"/>
            <a:ext cx="10416777" cy="5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8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/>
          <p:nvPr/>
        </p:nvSpPr>
        <p:spPr>
          <a:xfrm>
            <a:off x="2070000" y="3162200"/>
            <a:ext cx="8052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00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838200" y="2323475"/>
            <a:ext cx="10515600" cy="115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MOTIVATIONS</a:t>
            </a:r>
            <a:endParaRPr dirty="0"/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10725462" y="6356350"/>
            <a:ext cx="628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/>
              <a:t>  </a:t>
            </a:r>
            <a:fld id="{00000000-1234-1234-1234-123412341234}" type="slidenum">
              <a:rPr lang="fr-FR"/>
              <a:t>3</a:t>
            </a:fld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7DBD3B-6CF3-4557-9D8F-22899884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474BFBD-8C99-46F8-8768-CD1612B3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</p:spTree>
    <p:extLst>
      <p:ext uri="{BB962C8B-B14F-4D97-AF65-F5344CB8AC3E}">
        <p14:creationId xmlns:p14="http://schemas.microsoft.com/office/powerpoint/2010/main" val="3470490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 txBox="1">
            <a:spLocks noGrp="1"/>
          </p:cNvSpPr>
          <p:nvPr>
            <p:ph type="body" idx="1"/>
          </p:nvPr>
        </p:nvSpPr>
        <p:spPr>
          <a:xfrm>
            <a:off x="831850" y="1903751"/>
            <a:ext cx="10515600" cy="323674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 b="1" dirty="0" err="1"/>
              <a:t>Prepare</a:t>
            </a:r>
            <a:r>
              <a:rPr lang="fr-FR" sz="2000" b="1" dirty="0"/>
              <a:t> a </a:t>
            </a:r>
            <a:r>
              <a:rPr lang="fr-FR" sz="2000" b="1" dirty="0" err="1"/>
              <a:t>connected</a:t>
            </a:r>
            <a:r>
              <a:rPr lang="fr-FR" sz="2000" b="1" dirty="0"/>
              <a:t> </a:t>
            </a:r>
            <a:r>
              <a:rPr lang="fr-FR" sz="2000" b="1" dirty="0" err="1"/>
              <a:t>motorway</a:t>
            </a:r>
            <a:r>
              <a:rPr lang="fr-FR" sz="2000" b="1" dirty="0"/>
              <a:t> infrastructure</a:t>
            </a:r>
            <a:endParaRPr sz="2000" b="1" dirty="0"/>
          </a:p>
          <a:p>
            <a:pPr marL="609600" lvl="0" indent="-4318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r-FR" sz="2000" dirty="0" err="1"/>
              <a:t>Safety</a:t>
            </a:r>
            <a:r>
              <a:rPr lang="fr-FR" sz="2000" dirty="0"/>
              <a:t> of the interventions of </a:t>
            </a:r>
            <a:r>
              <a:rPr lang="fr-FR" sz="2000" dirty="0" err="1"/>
              <a:t>our</a:t>
            </a:r>
            <a:r>
              <a:rPr lang="fr-FR" sz="2000" dirty="0"/>
              <a:t> </a:t>
            </a:r>
            <a:r>
              <a:rPr lang="fr-FR" sz="2000" dirty="0" err="1"/>
              <a:t>roadworkers</a:t>
            </a:r>
            <a:endParaRPr lang="fr-FR" sz="2000" dirty="0"/>
          </a:p>
          <a:p>
            <a:pPr marL="609600" lvl="0" indent="-4318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r-FR" sz="2000" dirty="0" err="1"/>
              <a:t>Safety</a:t>
            </a:r>
            <a:r>
              <a:rPr lang="fr-FR" sz="2000" dirty="0"/>
              <a:t> of road </a:t>
            </a:r>
            <a:r>
              <a:rPr lang="fr-FR" sz="2000" dirty="0" err="1"/>
              <a:t>users</a:t>
            </a:r>
            <a:endParaRPr sz="2000" dirty="0"/>
          </a:p>
          <a:p>
            <a:pPr marL="609600" lvl="0" indent="-4318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fr-FR" sz="2000" dirty="0" err="1"/>
              <a:t>Contribute</a:t>
            </a:r>
            <a:r>
              <a:rPr lang="fr-FR" sz="2000" dirty="0"/>
              <a:t> to new </a:t>
            </a:r>
            <a:r>
              <a:rPr lang="fr-FR" sz="2000" dirty="0" err="1"/>
              <a:t>needs</a:t>
            </a:r>
            <a:r>
              <a:rPr lang="fr-FR" sz="2000" dirty="0"/>
              <a:t> for </a:t>
            </a:r>
            <a:r>
              <a:rPr lang="fr-FR" sz="2000" dirty="0" err="1"/>
              <a:t>automated</a:t>
            </a:r>
            <a:r>
              <a:rPr lang="fr-FR" sz="2000" dirty="0"/>
              <a:t> </a:t>
            </a:r>
            <a:r>
              <a:rPr lang="fr-FR" sz="2000" dirty="0" err="1"/>
              <a:t>mobility</a:t>
            </a:r>
            <a:r>
              <a:rPr lang="fr-FR" sz="2000" dirty="0"/>
              <a:t>, in </a:t>
            </a:r>
            <a:r>
              <a:rPr lang="fr-FR" sz="2000" dirty="0" err="1"/>
              <a:t>particular</a:t>
            </a:r>
            <a:r>
              <a:rPr lang="fr-FR" sz="2000" dirty="0"/>
              <a:t> the extension of </a:t>
            </a:r>
            <a:r>
              <a:rPr lang="fr-FR" sz="2000" dirty="0" err="1"/>
              <a:t>Operational</a:t>
            </a:r>
            <a:r>
              <a:rPr lang="fr-FR" sz="2000" dirty="0"/>
              <a:t> Design Domain (ODD) for an AV</a:t>
            </a:r>
          </a:p>
          <a:p>
            <a:pPr marL="177800" indent="0">
              <a:buSzPts val="2000"/>
              <a:buNone/>
            </a:pPr>
            <a:endParaRPr lang="fr-FR" sz="2000" dirty="0"/>
          </a:p>
          <a:p>
            <a:pPr marL="0" indent="0">
              <a:lnSpc>
                <a:spcPct val="100000"/>
              </a:lnSpc>
              <a:buSzPts val="2000"/>
              <a:buNone/>
            </a:pPr>
            <a:r>
              <a:rPr lang="en-US" sz="2000" b="1" dirty="0"/>
              <a:t>Provide access to test pilot sites on open roads</a:t>
            </a:r>
          </a:p>
          <a:p>
            <a:pPr marL="609600" lvl="0" indent="-431800" algn="l" rtl="0"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endParaRPr sz="2000" dirty="0"/>
          </a:p>
        </p:txBody>
      </p:sp>
      <p:pic>
        <p:nvPicPr>
          <p:cNvPr id="109" name="Google Shape;10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0067" y="831967"/>
            <a:ext cx="3500902" cy="212246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831850" y="263188"/>
            <a:ext cx="10515600" cy="1006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APRR</a:t>
            </a:r>
            <a:endParaRPr dirty="0"/>
          </a:p>
          <a:p>
            <a:r>
              <a:rPr lang="fr-FR" sz="1800" dirty="0"/>
              <a:t>Challenges </a:t>
            </a:r>
            <a:r>
              <a:rPr lang="fr-FR" sz="1800" dirty="0" err="1"/>
              <a:t>around</a:t>
            </a:r>
            <a:r>
              <a:rPr lang="fr-FR" sz="1800" dirty="0"/>
              <a:t> C-ITS</a:t>
            </a:r>
            <a:endParaRPr sz="1800" dirty="0"/>
          </a:p>
        </p:txBody>
      </p:sp>
      <p:sp>
        <p:nvSpPr>
          <p:cNvPr id="112" name="Google Shape;112;p14"/>
          <p:cNvSpPr txBox="1">
            <a:spLocks noGrp="1"/>
          </p:cNvSpPr>
          <p:nvPr>
            <p:ph type="sldNum" idx="12"/>
          </p:nvPr>
        </p:nvSpPr>
        <p:spPr>
          <a:xfrm>
            <a:off x="10725462" y="6356350"/>
            <a:ext cx="628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 dirty="0"/>
              <a:t>4</a:t>
            </a:fld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418" y="3643498"/>
            <a:ext cx="4059537" cy="3132953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0AD068-E83D-444B-AD8E-1F9C252E0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D08E4A-5FB8-445A-8DB4-E70DC104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</p:spTree>
    <p:extLst>
      <p:ext uri="{BB962C8B-B14F-4D97-AF65-F5344CB8AC3E}">
        <p14:creationId xmlns:p14="http://schemas.microsoft.com/office/powerpoint/2010/main" val="122253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/>
          <p:nvPr/>
        </p:nvSpPr>
        <p:spPr>
          <a:xfrm>
            <a:off x="2070000" y="3162200"/>
            <a:ext cx="8052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00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838200" y="2323475"/>
            <a:ext cx="10515600" cy="115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Pilot site A6</a:t>
            </a:r>
            <a:br>
              <a:rPr lang="fr-FR" dirty="0"/>
            </a:br>
            <a:r>
              <a:rPr lang="fr-FR" dirty="0"/>
              <a:t>Ile de France</a:t>
            </a:r>
            <a:endParaRPr dirty="0"/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10725462" y="6356350"/>
            <a:ext cx="628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fr-FR"/>
              <a:t>  </a:t>
            </a:r>
            <a:fld id="{00000000-1234-1234-1234-123412341234}" type="slidenum">
              <a:rPr lang="fr-FR"/>
              <a:t>5</a:t>
            </a:fld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BB22DFB-5D71-4BE4-9472-FEA51E6B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6C668E1-F278-4762-8726-3833CEDC3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</p:spTree>
    <p:extLst>
      <p:ext uri="{BB962C8B-B14F-4D97-AF65-F5344CB8AC3E}">
        <p14:creationId xmlns:p14="http://schemas.microsoft.com/office/powerpoint/2010/main" val="3032779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F88BE8E-0E7D-4450-9030-BE076C04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Pilot Site « A6 </a:t>
            </a:r>
            <a:r>
              <a:rPr lang="fr-FR" dirty="0" err="1"/>
              <a:t>IdF</a:t>
            </a:r>
            <a:r>
              <a:rPr lang="fr-FR" dirty="0"/>
              <a:t> » location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0DD444-6695-4423-8187-C7EDB18D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44B5D4-3474-4CBB-AA07-9AE13897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err="1"/>
              <a:t>InDiD</a:t>
            </a:r>
            <a:r>
              <a:rPr lang="fr-FR"/>
              <a:t>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4C2A54-3929-4ED5-A22A-CB98C3B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6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93" y="1327092"/>
            <a:ext cx="1519210" cy="52074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53" y="3183332"/>
            <a:ext cx="755970" cy="42066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53" y="5011550"/>
            <a:ext cx="865707" cy="4084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0" y="2176462"/>
            <a:ext cx="57531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95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405" y="1966595"/>
            <a:ext cx="2889501" cy="3472471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9F88BE8E-0E7D-4450-9030-BE076C04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Pilot Site « A6 </a:t>
            </a:r>
            <a:r>
              <a:rPr lang="fr-FR" dirty="0" err="1"/>
              <a:t>IdF</a:t>
            </a:r>
            <a:r>
              <a:rPr lang="fr-FR" dirty="0"/>
              <a:t> » location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0DD444-6695-4423-8187-C7EDB18D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44B5D4-3474-4CBB-AA07-9AE13897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err="1"/>
              <a:t>InDiD</a:t>
            </a:r>
            <a:r>
              <a:rPr lang="fr-FR"/>
              <a:t>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4C2A54-3929-4ED5-A22A-CB98C3B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7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826" y="1155287"/>
            <a:ext cx="2733675" cy="44767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93" y="1327092"/>
            <a:ext cx="1519210" cy="52074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753" y="3386672"/>
            <a:ext cx="1847248" cy="41456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4658" y="4544905"/>
            <a:ext cx="1847248" cy="42066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953" y="3183332"/>
            <a:ext cx="755970" cy="42066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953" y="5011550"/>
            <a:ext cx="865707" cy="408467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 rot="19007609">
            <a:off x="5253098" y="4507658"/>
            <a:ext cx="433137" cy="1368563"/>
          </a:xfrm>
          <a:prstGeom prst="ellipse">
            <a:avLst/>
          </a:prstGeom>
          <a:noFill/>
          <a:ln w="539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en arc 10"/>
          <p:cNvCxnSpPr/>
          <p:nvPr/>
        </p:nvCxnSpPr>
        <p:spPr>
          <a:xfrm flipV="1">
            <a:off x="5745498" y="4521912"/>
            <a:ext cx="1518407" cy="46664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0517201" y="3466400"/>
            <a:ext cx="1044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 </a:t>
            </a:r>
            <a:r>
              <a:rPr lang="fr-FR" dirty="0" err="1"/>
              <a:t>RSUs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331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3720C9-F47C-455A-AD51-90340DC12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Use Cases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7C02ED6-145F-4C5B-9E88-18AC5B82E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8055BDE-8706-4341-923E-69FBDB88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InDiD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CBF68B-D7D1-4A66-A7A2-A8DBE0DC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308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F88BE8E-0E7D-4450-9030-BE076C04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Implemented</a:t>
            </a:r>
            <a:r>
              <a:rPr lang="fr-FR" dirty="0"/>
              <a:t> Use Cases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0DD444-6695-4423-8187-C7EDB18D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12/06/2024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44B5D4-3474-4CBB-AA07-9AE13897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err="1"/>
              <a:t>InDiD</a:t>
            </a:r>
            <a:r>
              <a:rPr lang="fr-FR"/>
              <a:t> – Infrastructure Digitale de Demain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4C2A54-3929-4ED5-A22A-CB98C3B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9686-A5F3-B847-B0B0-A7A01BC5B569}" type="slidenum">
              <a:rPr lang="fr-FR" smtClean="0"/>
              <a:t>9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889" y="966652"/>
            <a:ext cx="5152888" cy="31078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8" y="966652"/>
            <a:ext cx="5846461" cy="52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26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f3ce3e0-deb4-49cf-b74a-0cf8a2900ede">
      <Terms xmlns="http://schemas.microsoft.com/office/infopath/2007/PartnerControls"/>
    </lcf76f155ced4ddcb4097134ff3c332f>
    <TaxCatchAll xmlns="ce0f3ec3-d523-4970-b2de-44d7fa7c0a6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9594C8E7FAA94F8C7799421C2DDD80" ma:contentTypeVersion="13" ma:contentTypeDescription="Crée un document." ma:contentTypeScope="" ma:versionID="e9456b8cc903e42b014eca184ac4f630">
  <xsd:schema xmlns:xsd="http://www.w3.org/2001/XMLSchema" xmlns:xs="http://www.w3.org/2001/XMLSchema" xmlns:p="http://schemas.microsoft.com/office/2006/metadata/properties" xmlns:ns2="ef3ce3e0-deb4-49cf-b74a-0cf8a2900ede" xmlns:ns3="ce0f3ec3-d523-4970-b2de-44d7fa7c0a68" targetNamespace="http://schemas.microsoft.com/office/2006/metadata/properties" ma:root="true" ma:fieldsID="8ee2a515a42e9450d71406870cbc3a8c" ns2:_="" ns3:_="">
    <xsd:import namespace="ef3ce3e0-deb4-49cf-b74a-0cf8a2900ede"/>
    <xsd:import namespace="ce0f3ec3-d523-4970-b2de-44d7fa7c0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ce3e0-deb4-49cf-b74a-0cf8a2900e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86246656-8234-4e39-89f2-6deb5e3899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0f3ec3-d523-4970-b2de-44d7fa7c0a6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ada0431-bb88-4a56-a0f2-a05bd6b4d31b}" ma:internalName="TaxCatchAll" ma:showField="CatchAllData" ma:web="ce0f3ec3-d523-4970-b2de-44d7fa7c0a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FC419C-BE45-438A-A0D5-A6B9DD796696}">
  <ds:schemaRefs>
    <ds:schemaRef ds:uri="ce0f3ec3-d523-4970-b2de-44d7fa7c0a68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ef3ce3e0-deb4-49cf-b74a-0cf8a2900ed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4A8F5DF-B026-4D77-AFCC-3E2EDFD32922}">
  <ds:schemaRefs>
    <ds:schemaRef ds:uri="ce0f3ec3-d523-4970-b2de-44d7fa7c0a68"/>
    <ds:schemaRef ds:uri="ef3ce3e0-deb4-49cf-b74a-0cf8a2900e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3E4DA32-6884-49A4-A010-DBC9ECAC29E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445</Words>
  <Application>Microsoft Office PowerPoint</Application>
  <PresentationFormat>Grand écran</PresentationFormat>
  <Paragraphs>97</Paragraphs>
  <Slides>15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Thème Office</vt:lpstr>
      <vt:lpstr>Pilot Site A6 IdF</vt:lpstr>
      <vt:lpstr>Présentation PowerPoint</vt:lpstr>
      <vt:lpstr>MOTIVATIONS</vt:lpstr>
      <vt:lpstr>APRR Challenges around C-ITS</vt:lpstr>
      <vt:lpstr>Pilot site A6 Ile de France</vt:lpstr>
      <vt:lpstr>Pilot Site « A6 IdF » location </vt:lpstr>
      <vt:lpstr>Pilot Site « A6 IdF » location </vt:lpstr>
      <vt:lpstr>Use Cases</vt:lpstr>
      <vt:lpstr>Implemented Use Cases</vt:lpstr>
      <vt:lpstr>FOCUS Level 3-4 Automated Vehicle negotiating a single lane closure </vt:lpstr>
      <vt:lpstr>AV negotiating a lane closure</vt:lpstr>
      <vt:lpstr>AV negotiating a lane closure</vt:lpstr>
      <vt:lpstr>Successes / Continuations</vt:lpstr>
      <vt:lpstr>Successes and continuations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Mme Christelle BERNIER</cp:lastModifiedBy>
  <cp:revision>55</cp:revision>
  <dcterms:created xsi:type="dcterms:W3CDTF">2020-01-21T08:33:54Z</dcterms:created>
  <dcterms:modified xsi:type="dcterms:W3CDTF">2025-01-03T09:33:32Z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0x010100369594C8E7FAA94F8C7799421C2DDD80</vt:lpwstr>
  </property>
  <property fmtid="{D5CDD505-2E9C-101B-9397-08002B2CF9AE}" pid="3" name="MediaServiceImageTags">
    <vt:lpwstr/>
  </property>
</Properties>
</file>